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C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87" autoAdjust="0"/>
  </p:normalViewPr>
  <p:slideViewPr>
    <p:cSldViewPr snapToGrid="0">
      <p:cViewPr varScale="1">
        <p:scale>
          <a:sx n="59" d="100"/>
          <a:sy n="59" d="100"/>
        </p:scale>
        <p:origin x="141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13313-F915-47A9-9117-663F9C281FEC}" type="datetimeFigureOut">
              <a:rPr lang="en-US" smtClean="0"/>
              <a:t>8/31/2023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B9FA0-63D9-4CD9-A512-CC4F862DEE9C}" type="slidenum">
              <a:rPr lang="en-US" smtClean="0"/>
              <a:t>‹#›</a:t>
            </a:fld>
            <a:endParaRPr lang="en-US"/>
          </a:p>
        </p:txBody>
      </p:sp>
    </p:spTree>
    <p:extLst>
      <p:ext uri="{BB962C8B-B14F-4D97-AF65-F5344CB8AC3E}">
        <p14:creationId xmlns:p14="http://schemas.microsoft.com/office/powerpoint/2010/main" val="101577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This presentation is intended for providers to use to inform school/district administrators about the IYS and encourage participation. We recommend bringing along IYS school information packets to provide to your audience (school administrators).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Providers should be very knowledgeable about the IYS prior to delivering this presentation, review the information on the IYS website (http://iys.cprd.illinois.edu), and anticipate questions and responses from the audience.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Insert your name, title and organization on this slide to represent that you are presenting this information</a:t>
            </a:r>
          </a:p>
          <a:p>
            <a:endParaRPr lang="en-US" dirty="0"/>
          </a:p>
        </p:txBody>
      </p:sp>
      <p:sp>
        <p:nvSpPr>
          <p:cNvPr id="4" name="Slide Number Placeholder 3"/>
          <p:cNvSpPr>
            <a:spLocks noGrp="1"/>
          </p:cNvSpPr>
          <p:nvPr>
            <p:ph type="sldNum" sz="quarter" idx="5"/>
          </p:nvPr>
        </p:nvSpPr>
        <p:spPr/>
        <p:txBody>
          <a:bodyPr/>
          <a:lstStyle/>
          <a:p>
            <a:fld id="{A19B9FA0-63D9-4CD9-A512-CC4F862DEE9C}" type="slidenum">
              <a:rPr lang="en-US" smtClean="0"/>
              <a:t>1</a:t>
            </a:fld>
            <a:endParaRPr lang="en-US"/>
          </a:p>
        </p:txBody>
      </p:sp>
    </p:spTree>
    <p:extLst>
      <p:ext uri="{BB962C8B-B14F-4D97-AF65-F5344CB8AC3E}">
        <p14:creationId xmlns:p14="http://schemas.microsoft.com/office/powerpoint/2010/main" val="4129477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Each school receives a report of their school’s data. </a:t>
            </a:r>
          </a:p>
          <a:p>
            <a:endParaRPr lang="en-US" dirty="0"/>
          </a:p>
        </p:txBody>
      </p:sp>
      <p:sp>
        <p:nvSpPr>
          <p:cNvPr id="4" name="Slide Number Placeholder 3"/>
          <p:cNvSpPr>
            <a:spLocks noGrp="1"/>
          </p:cNvSpPr>
          <p:nvPr>
            <p:ph type="sldNum" sz="quarter" idx="5"/>
          </p:nvPr>
        </p:nvSpPr>
        <p:spPr/>
        <p:txBody>
          <a:bodyPr/>
          <a:lstStyle/>
          <a:p>
            <a:fld id="{A19B9FA0-63D9-4CD9-A512-CC4F862DEE9C}" type="slidenum">
              <a:rPr lang="en-US" smtClean="0"/>
              <a:t>10</a:t>
            </a:fld>
            <a:endParaRPr lang="en-US"/>
          </a:p>
        </p:txBody>
      </p:sp>
    </p:spTree>
    <p:extLst>
      <p:ext uri="{BB962C8B-B14F-4D97-AF65-F5344CB8AC3E}">
        <p14:creationId xmlns:p14="http://schemas.microsoft.com/office/powerpoint/2010/main" val="1922690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Students and parents can be assured that the survey is anonymous and responses cannot be linked to them.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District and county-level reports are only produced there is enough participation at each level to protect anonymity.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As more schools participate, regional and state profiles become more valid.</a:t>
            </a:r>
          </a:p>
          <a:p>
            <a:endParaRPr lang="en-US" dirty="0"/>
          </a:p>
        </p:txBody>
      </p:sp>
      <p:sp>
        <p:nvSpPr>
          <p:cNvPr id="4" name="Slide Number Placeholder 3"/>
          <p:cNvSpPr>
            <a:spLocks noGrp="1"/>
          </p:cNvSpPr>
          <p:nvPr>
            <p:ph type="sldNum" sz="quarter" idx="5"/>
          </p:nvPr>
        </p:nvSpPr>
        <p:spPr/>
        <p:txBody>
          <a:bodyPr/>
          <a:lstStyle/>
          <a:p>
            <a:fld id="{A19B9FA0-63D9-4CD9-A512-CC4F862DEE9C}" type="slidenum">
              <a:rPr lang="en-US" smtClean="0"/>
              <a:t>11</a:t>
            </a:fld>
            <a:endParaRPr lang="en-US"/>
          </a:p>
        </p:txBody>
      </p:sp>
    </p:spTree>
    <p:extLst>
      <p:ext uri="{BB962C8B-B14F-4D97-AF65-F5344CB8AC3E}">
        <p14:creationId xmlns:p14="http://schemas.microsoft.com/office/powerpoint/2010/main" val="185831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CPRD’s toll free number is answered during business hours and calls are usually returned on the same day. </a:t>
            </a:r>
          </a:p>
          <a:p>
            <a:endParaRPr lang="en-US" dirty="0"/>
          </a:p>
        </p:txBody>
      </p:sp>
      <p:sp>
        <p:nvSpPr>
          <p:cNvPr id="4" name="Slide Number Placeholder 3"/>
          <p:cNvSpPr>
            <a:spLocks noGrp="1"/>
          </p:cNvSpPr>
          <p:nvPr>
            <p:ph type="sldNum" sz="quarter" idx="5"/>
          </p:nvPr>
        </p:nvSpPr>
        <p:spPr/>
        <p:txBody>
          <a:bodyPr/>
          <a:lstStyle/>
          <a:p>
            <a:fld id="{A19B9FA0-63D9-4CD9-A512-CC4F862DEE9C}" type="slidenum">
              <a:rPr lang="en-US" smtClean="0"/>
              <a:t>13</a:t>
            </a:fld>
            <a:endParaRPr lang="en-US"/>
          </a:p>
        </p:txBody>
      </p:sp>
    </p:spTree>
    <p:extLst>
      <p:ext uri="{BB962C8B-B14F-4D97-AF65-F5344CB8AC3E}">
        <p14:creationId xmlns:p14="http://schemas.microsoft.com/office/powerpoint/2010/main" val="1017014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Chestnut Health Systems was the original contractor for the IYS from 1990 to 2010. CPRD was awarded the contract in January 2011 based on a competitive bid process.</a:t>
            </a:r>
          </a:p>
          <a:p>
            <a:endParaRPr lang="en-US" altLang="en-US" dirty="0">
              <a:latin typeface="Arial" panose="020B0604020202020204" pitchFamily="34" charset="0"/>
            </a:endParaRPr>
          </a:p>
          <a:p>
            <a:r>
              <a:rPr lang="en-US" altLang="en-US" dirty="0">
                <a:latin typeface="Arial" panose="020B0604020202020204" pitchFamily="34" charset="0"/>
              </a:rPr>
              <a:t>CPRD has been involved in the IYS since 1998, before it became the IYS contractor, doing various tasks related to processing and scanning survey forms, creating the original individual school reports, drawing the state random samples, and preparing the state sample data for analysis. </a:t>
            </a:r>
          </a:p>
          <a:p>
            <a:endParaRPr lang="en-US" dirty="0"/>
          </a:p>
        </p:txBody>
      </p:sp>
      <p:sp>
        <p:nvSpPr>
          <p:cNvPr id="4" name="Slide Number Placeholder 3"/>
          <p:cNvSpPr>
            <a:spLocks noGrp="1"/>
          </p:cNvSpPr>
          <p:nvPr>
            <p:ph type="sldNum" sz="quarter" idx="5"/>
          </p:nvPr>
        </p:nvSpPr>
        <p:spPr/>
        <p:txBody>
          <a:bodyPr/>
          <a:lstStyle/>
          <a:p>
            <a:fld id="{A19B9FA0-63D9-4CD9-A512-CC4F862DEE9C}" type="slidenum">
              <a:rPr lang="en-US" smtClean="0"/>
              <a:t>2</a:t>
            </a:fld>
            <a:endParaRPr lang="en-US"/>
          </a:p>
        </p:txBody>
      </p:sp>
    </p:spTree>
    <p:extLst>
      <p:ext uri="{BB962C8B-B14F-4D97-AF65-F5344CB8AC3E}">
        <p14:creationId xmlns:p14="http://schemas.microsoft.com/office/powerpoint/2010/main" val="351630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Each administration year, new questions are added and others removed, keeping pace with current issues while being mindful of survey length and grade level appropriateness. </a:t>
            </a:r>
          </a:p>
          <a:p>
            <a:endParaRPr lang="en-US" altLang="en-US" dirty="0">
              <a:latin typeface="Arial" panose="020B0604020202020204" pitchFamily="34" charset="0"/>
            </a:endParaRPr>
          </a:p>
          <a:p>
            <a:r>
              <a:rPr lang="en-US" altLang="en-US" dirty="0">
                <a:latin typeface="Arial" panose="020B0604020202020204" pitchFamily="34" charset="0"/>
              </a:rPr>
              <a:t>Thus, the survey attempts to reflect changes in substance use behaviors, attitudes and perceptions, and other indicators.</a:t>
            </a:r>
          </a:p>
          <a:p>
            <a:endParaRPr lang="en-US" dirty="0"/>
          </a:p>
        </p:txBody>
      </p:sp>
      <p:sp>
        <p:nvSpPr>
          <p:cNvPr id="4" name="Slide Number Placeholder 3"/>
          <p:cNvSpPr>
            <a:spLocks noGrp="1"/>
          </p:cNvSpPr>
          <p:nvPr>
            <p:ph type="sldNum" sz="quarter" idx="5"/>
          </p:nvPr>
        </p:nvSpPr>
        <p:spPr/>
        <p:txBody>
          <a:bodyPr/>
          <a:lstStyle/>
          <a:p>
            <a:fld id="{A19B9FA0-63D9-4CD9-A512-CC4F862DEE9C}" type="slidenum">
              <a:rPr lang="en-US" smtClean="0"/>
              <a:t>3</a:t>
            </a:fld>
            <a:endParaRPr lang="en-US"/>
          </a:p>
        </p:txBody>
      </p:sp>
    </p:spTree>
    <p:extLst>
      <p:ext uri="{BB962C8B-B14F-4D97-AF65-F5344CB8AC3E}">
        <p14:creationId xmlns:p14="http://schemas.microsoft.com/office/powerpoint/2010/main" val="267084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Most schools survey the ‘regular’ IYS grades, which are 8</a:t>
            </a:r>
            <a:r>
              <a:rPr lang="en-US" altLang="en-US" baseline="30000" dirty="0">
                <a:latin typeface="Arial" panose="020B0604020202020204" pitchFamily="34" charset="0"/>
              </a:rPr>
              <a:t>th</a:t>
            </a:r>
            <a:r>
              <a:rPr lang="en-US" altLang="en-US" dirty="0">
                <a:latin typeface="Arial" panose="020B0604020202020204" pitchFamily="34" charset="0"/>
              </a:rPr>
              <a:t>, 10</a:t>
            </a:r>
            <a:r>
              <a:rPr lang="en-US" altLang="en-US" baseline="30000" dirty="0">
                <a:latin typeface="Arial" panose="020B0604020202020204" pitchFamily="34" charset="0"/>
              </a:rPr>
              <a:t>th</a:t>
            </a:r>
            <a:r>
              <a:rPr lang="en-US" altLang="en-US" dirty="0">
                <a:latin typeface="Arial" panose="020B0604020202020204" pitchFamily="34" charset="0"/>
              </a:rPr>
              <a:t>, and 12</a:t>
            </a:r>
            <a:r>
              <a:rPr lang="en-US" altLang="en-US" baseline="30000" dirty="0">
                <a:latin typeface="Arial" panose="020B0604020202020204" pitchFamily="34" charset="0"/>
              </a:rPr>
              <a:t>th</a:t>
            </a:r>
            <a:r>
              <a:rPr lang="en-US" altLang="en-US" dirty="0">
                <a:latin typeface="Arial" panose="020B0604020202020204" pitchFamily="34" charset="0"/>
              </a:rPr>
              <a:t>.</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Schools/districts are not required to administer the survey at each of these grade levels, although we recommend it. When data is collected every 2 years, the survey will always be administered to the same students, more accurately tracking trends over time (2022’s 10</a:t>
            </a:r>
            <a:r>
              <a:rPr lang="en-US" altLang="en-US" baseline="30000" dirty="0">
                <a:latin typeface="Arial" panose="020B0604020202020204" pitchFamily="34" charset="0"/>
              </a:rPr>
              <a:t>th</a:t>
            </a:r>
            <a:r>
              <a:rPr lang="en-US" altLang="en-US" dirty="0">
                <a:latin typeface="Arial" panose="020B0604020202020204" pitchFamily="34" charset="0"/>
              </a:rPr>
              <a:t> graders will be 2024’s 12</a:t>
            </a:r>
            <a:r>
              <a:rPr lang="en-US" altLang="en-US" baseline="30000" dirty="0">
                <a:latin typeface="Arial" panose="020B0604020202020204" pitchFamily="34" charset="0"/>
              </a:rPr>
              <a:t>th</a:t>
            </a:r>
            <a:r>
              <a:rPr lang="en-US" altLang="en-US" dirty="0">
                <a:latin typeface="Arial" panose="020B0604020202020204" pitchFamily="34" charset="0"/>
              </a:rPr>
              <a:t> graders).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Some high schools survey more grades (all their grades) and that’s OK too. </a:t>
            </a:r>
          </a:p>
          <a:p>
            <a:endParaRPr lang="en-US" dirty="0"/>
          </a:p>
        </p:txBody>
      </p:sp>
      <p:sp>
        <p:nvSpPr>
          <p:cNvPr id="4" name="Slide Number Placeholder 3"/>
          <p:cNvSpPr>
            <a:spLocks noGrp="1"/>
          </p:cNvSpPr>
          <p:nvPr>
            <p:ph type="sldNum" sz="quarter" idx="5"/>
          </p:nvPr>
        </p:nvSpPr>
        <p:spPr/>
        <p:txBody>
          <a:bodyPr/>
          <a:lstStyle/>
          <a:p>
            <a:fld id="{A19B9FA0-63D9-4CD9-A512-CC4F862DEE9C}" type="slidenum">
              <a:rPr lang="en-US" smtClean="0"/>
              <a:t>4</a:t>
            </a:fld>
            <a:endParaRPr lang="en-US"/>
          </a:p>
        </p:txBody>
      </p:sp>
    </p:spTree>
    <p:extLst>
      <p:ext uri="{BB962C8B-B14F-4D97-AF65-F5344CB8AC3E}">
        <p14:creationId xmlns:p14="http://schemas.microsoft.com/office/powerpoint/2010/main" val="3802774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English version of the survey is available in paper or online format. </a:t>
            </a:r>
          </a:p>
          <a:p>
            <a:endParaRPr lang="en-US" altLang="en-US" dirty="0">
              <a:latin typeface="Arial" panose="020B0604020202020204" pitchFamily="34" charset="0"/>
            </a:endParaRPr>
          </a:p>
          <a:p>
            <a:r>
              <a:rPr lang="en-US" altLang="en-US" dirty="0">
                <a:latin typeface="Arial" panose="020B0604020202020204" pitchFamily="34" charset="0"/>
              </a:rPr>
              <a:t>The Spanish version of the survey is available online only (for confidentiality reasons).  </a:t>
            </a:r>
          </a:p>
          <a:p>
            <a:endParaRPr lang="en-US" altLang="en-US" dirty="0">
              <a:latin typeface="Arial" panose="020B0604020202020204" pitchFamily="34" charset="0"/>
            </a:endParaRPr>
          </a:p>
          <a:p>
            <a:r>
              <a:rPr lang="en-US" altLang="en-US" dirty="0">
                <a:latin typeface="Arial" panose="020B0604020202020204" pitchFamily="34" charset="0"/>
              </a:rPr>
              <a:t>For both survey modes, CPRD provides everything needed to administer the survey.</a:t>
            </a:r>
          </a:p>
          <a:p>
            <a:endParaRPr lang="en-US" dirty="0"/>
          </a:p>
        </p:txBody>
      </p:sp>
      <p:sp>
        <p:nvSpPr>
          <p:cNvPr id="4" name="Slide Number Placeholder 3"/>
          <p:cNvSpPr>
            <a:spLocks noGrp="1"/>
          </p:cNvSpPr>
          <p:nvPr>
            <p:ph type="sldNum" sz="quarter" idx="5"/>
          </p:nvPr>
        </p:nvSpPr>
        <p:spPr/>
        <p:txBody>
          <a:bodyPr/>
          <a:lstStyle/>
          <a:p>
            <a:fld id="{A19B9FA0-63D9-4CD9-A512-CC4F862DEE9C}" type="slidenum">
              <a:rPr lang="en-US" smtClean="0"/>
              <a:t>5</a:t>
            </a:fld>
            <a:endParaRPr lang="en-US"/>
          </a:p>
        </p:txBody>
      </p:sp>
    </p:spTree>
    <p:extLst>
      <p:ext uri="{BB962C8B-B14F-4D97-AF65-F5344CB8AC3E}">
        <p14:creationId xmlns:p14="http://schemas.microsoft.com/office/powerpoint/2010/main" val="184941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Completed surveys are assessed for completeness and the data collected is cleaned by CPRD.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Two documents on the IYS website (https://iys.cprd.illinois.edu/results) provide more detail:   </a:t>
            </a:r>
          </a:p>
          <a:p>
            <a:pPr eaLnBrk="1" hangingPunct="1"/>
            <a:r>
              <a:rPr lang="en-US" altLang="en-US" dirty="0">
                <a:latin typeface="Arial" panose="020B0604020202020204" pitchFamily="34" charset="0"/>
              </a:rPr>
              <a:t>     * The survey validation document outlines the process for individual surveys.</a:t>
            </a:r>
          </a:p>
          <a:p>
            <a:pPr eaLnBrk="1" hangingPunct="1"/>
            <a:r>
              <a:rPr lang="en-US" altLang="en-US" dirty="0">
                <a:latin typeface="Arial" panose="020B0604020202020204" pitchFamily="34" charset="0"/>
              </a:rPr>
              <a:t>     * The missing and inconsistent data document details data cleaning procedures.  </a:t>
            </a:r>
          </a:p>
          <a:p>
            <a:endParaRPr lang="en-US" dirty="0"/>
          </a:p>
        </p:txBody>
      </p:sp>
      <p:sp>
        <p:nvSpPr>
          <p:cNvPr id="4" name="Slide Number Placeholder 3"/>
          <p:cNvSpPr>
            <a:spLocks noGrp="1"/>
          </p:cNvSpPr>
          <p:nvPr>
            <p:ph type="sldNum" sz="quarter" idx="5"/>
          </p:nvPr>
        </p:nvSpPr>
        <p:spPr/>
        <p:txBody>
          <a:bodyPr/>
          <a:lstStyle/>
          <a:p>
            <a:fld id="{A19B9FA0-63D9-4CD9-A512-CC4F862DEE9C}" type="slidenum">
              <a:rPr lang="en-US" smtClean="0"/>
              <a:t>6</a:t>
            </a:fld>
            <a:endParaRPr lang="en-US"/>
          </a:p>
        </p:txBody>
      </p:sp>
    </p:spTree>
    <p:extLst>
      <p:ext uri="{BB962C8B-B14F-4D97-AF65-F5344CB8AC3E}">
        <p14:creationId xmlns:p14="http://schemas.microsoft.com/office/powerpoint/2010/main" val="75820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IYS recently became part of the Illinois School Report Card.  2022 survey participation appears in the School Environment section of the current report card. </a:t>
            </a:r>
          </a:p>
          <a:p>
            <a:endParaRPr lang="en-US" dirty="0"/>
          </a:p>
        </p:txBody>
      </p:sp>
      <p:sp>
        <p:nvSpPr>
          <p:cNvPr id="4" name="Slide Number Placeholder 3"/>
          <p:cNvSpPr>
            <a:spLocks noGrp="1"/>
          </p:cNvSpPr>
          <p:nvPr>
            <p:ph type="sldNum" sz="quarter" idx="5"/>
          </p:nvPr>
        </p:nvSpPr>
        <p:spPr/>
        <p:txBody>
          <a:bodyPr/>
          <a:lstStyle/>
          <a:p>
            <a:fld id="{A19B9FA0-63D9-4CD9-A512-CC4F862DEE9C}" type="slidenum">
              <a:rPr lang="en-US" smtClean="0"/>
              <a:t>7</a:t>
            </a:fld>
            <a:endParaRPr lang="en-US"/>
          </a:p>
        </p:txBody>
      </p:sp>
    </p:spTree>
    <p:extLst>
      <p:ext uri="{BB962C8B-B14F-4D97-AF65-F5344CB8AC3E}">
        <p14:creationId xmlns:p14="http://schemas.microsoft.com/office/powerpoint/2010/main" val="2149995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rPr>
              <a:t>Schools want to know how the data will help </a:t>
            </a:r>
            <a:r>
              <a:rPr lang="en-US" altLang="en-US" b="1" dirty="0">
                <a:latin typeface="Arial" panose="020B0604020202020204" pitchFamily="34" charset="0"/>
              </a:rPr>
              <a:t>them</a:t>
            </a:r>
            <a:r>
              <a:rPr lang="en-US" altLang="en-US" dirty="0">
                <a:latin typeface="Arial" panose="020B0604020202020204" pitchFamily="34" charset="0"/>
              </a:rPr>
              <a:t>. It is easy to assume we know, but data can uncover what we don’t know. </a:t>
            </a:r>
          </a:p>
          <a:p>
            <a:pPr eaLnBrk="1" hangingPunct="1"/>
            <a:endParaRPr lang="en-US" altLang="en-US" dirty="0">
              <a:latin typeface="Arial" panose="020B0604020202020204" pitchFamily="34" charset="0"/>
            </a:endParaRPr>
          </a:p>
          <a:p>
            <a:pPr eaLnBrk="1" hangingPunct="1"/>
            <a:r>
              <a:rPr lang="en-US" altLang="en-US" b="1" dirty="0">
                <a:latin typeface="Arial" panose="020B0604020202020204" pitchFamily="34" charset="0"/>
              </a:rPr>
              <a:t>Presenter: </a:t>
            </a:r>
            <a:r>
              <a:rPr lang="en-US" altLang="en-US" dirty="0">
                <a:latin typeface="Arial" panose="020B0604020202020204" pitchFamily="34" charset="0"/>
              </a:rPr>
              <a:t>If you can add specific ways that schools will be able to use the data (aside from assisting you in your efforts), then you should include those ideas. </a:t>
            </a:r>
          </a:p>
          <a:p>
            <a:endParaRPr lang="en-US" dirty="0"/>
          </a:p>
        </p:txBody>
      </p:sp>
      <p:sp>
        <p:nvSpPr>
          <p:cNvPr id="4" name="Slide Number Placeholder 3"/>
          <p:cNvSpPr>
            <a:spLocks noGrp="1"/>
          </p:cNvSpPr>
          <p:nvPr>
            <p:ph type="sldNum" sz="quarter" idx="5"/>
          </p:nvPr>
        </p:nvSpPr>
        <p:spPr/>
        <p:txBody>
          <a:bodyPr/>
          <a:lstStyle/>
          <a:p>
            <a:fld id="{A19B9FA0-63D9-4CD9-A512-CC4F862DEE9C}" type="slidenum">
              <a:rPr lang="en-US" smtClean="0"/>
              <a:t>8</a:t>
            </a:fld>
            <a:endParaRPr lang="en-US"/>
          </a:p>
        </p:txBody>
      </p:sp>
    </p:spTree>
    <p:extLst>
      <p:ext uri="{BB962C8B-B14F-4D97-AF65-F5344CB8AC3E}">
        <p14:creationId xmlns:p14="http://schemas.microsoft.com/office/powerpoint/2010/main" val="209975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rPr>
              <a:t>Presenter: </a:t>
            </a:r>
            <a:r>
              <a:rPr lang="en-US" altLang="en-US" dirty="0">
                <a:latin typeface="Arial" panose="020B0604020202020204" pitchFamily="34" charset="0"/>
              </a:rPr>
              <a:t>It is important to help school administrators see the connections between substance abuse, the school environment and student performance. Schools need to know how prevention can improve the school environment and benefit student performance. </a:t>
            </a:r>
          </a:p>
          <a:p>
            <a:endParaRPr lang="en-US" dirty="0"/>
          </a:p>
        </p:txBody>
      </p:sp>
      <p:sp>
        <p:nvSpPr>
          <p:cNvPr id="4" name="Slide Number Placeholder 3"/>
          <p:cNvSpPr>
            <a:spLocks noGrp="1"/>
          </p:cNvSpPr>
          <p:nvPr>
            <p:ph type="sldNum" sz="quarter" idx="5"/>
          </p:nvPr>
        </p:nvSpPr>
        <p:spPr/>
        <p:txBody>
          <a:bodyPr/>
          <a:lstStyle/>
          <a:p>
            <a:fld id="{A19B9FA0-63D9-4CD9-A512-CC4F862DEE9C}" type="slidenum">
              <a:rPr lang="en-US" smtClean="0"/>
              <a:t>9</a:t>
            </a:fld>
            <a:endParaRPr lang="en-US"/>
          </a:p>
        </p:txBody>
      </p:sp>
    </p:spTree>
    <p:extLst>
      <p:ext uri="{BB962C8B-B14F-4D97-AF65-F5344CB8AC3E}">
        <p14:creationId xmlns:p14="http://schemas.microsoft.com/office/powerpoint/2010/main" val="3332942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282175-58B6-4FBC-ADCF-9E99C9812C4E}"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68352-1F4A-4C48-B100-830BE49B855B}" type="slidenum">
              <a:rPr lang="en-US" smtClean="0"/>
              <a:t>‹#›</a:t>
            </a:fld>
            <a:endParaRPr lang="en-US"/>
          </a:p>
        </p:txBody>
      </p:sp>
    </p:spTree>
    <p:extLst>
      <p:ext uri="{BB962C8B-B14F-4D97-AF65-F5344CB8AC3E}">
        <p14:creationId xmlns:p14="http://schemas.microsoft.com/office/powerpoint/2010/main" val="43207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82175-58B6-4FBC-ADCF-9E99C9812C4E}"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68352-1F4A-4C48-B100-830BE49B855B}" type="slidenum">
              <a:rPr lang="en-US" smtClean="0"/>
              <a:t>‹#›</a:t>
            </a:fld>
            <a:endParaRPr lang="en-US"/>
          </a:p>
        </p:txBody>
      </p:sp>
    </p:spTree>
    <p:extLst>
      <p:ext uri="{BB962C8B-B14F-4D97-AF65-F5344CB8AC3E}">
        <p14:creationId xmlns:p14="http://schemas.microsoft.com/office/powerpoint/2010/main" val="178460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82175-58B6-4FBC-ADCF-9E99C9812C4E}"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68352-1F4A-4C48-B100-830BE49B855B}" type="slidenum">
              <a:rPr lang="en-US" smtClean="0"/>
              <a:t>‹#›</a:t>
            </a:fld>
            <a:endParaRPr lang="en-US"/>
          </a:p>
        </p:txBody>
      </p:sp>
    </p:spTree>
    <p:extLst>
      <p:ext uri="{BB962C8B-B14F-4D97-AF65-F5344CB8AC3E}">
        <p14:creationId xmlns:p14="http://schemas.microsoft.com/office/powerpoint/2010/main" val="420164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82175-58B6-4FBC-ADCF-9E99C9812C4E}"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68352-1F4A-4C48-B100-830BE49B855B}" type="slidenum">
              <a:rPr lang="en-US" smtClean="0"/>
              <a:t>‹#›</a:t>
            </a:fld>
            <a:endParaRPr lang="en-US"/>
          </a:p>
        </p:txBody>
      </p:sp>
    </p:spTree>
    <p:extLst>
      <p:ext uri="{BB962C8B-B14F-4D97-AF65-F5344CB8AC3E}">
        <p14:creationId xmlns:p14="http://schemas.microsoft.com/office/powerpoint/2010/main" val="370469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282175-58B6-4FBC-ADCF-9E99C9812C4E}"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68352-1F4A-4C48-B100-830BE49B855B}" type="slidenum">
              <a:rPr lang="en-US" smtClean="0"/>
              <a:t>‹#›</a:t>
            </a:fld>
            <a:endParaRPr lang="en-US"/>
          </a:p>
        </p:txBody>
      </p:sp>
    </p:spTree>
    <p:extLst>
      <p:ext uri="{BB962C8B-B14F-4D97-AF65-F5344CB8AC3E}">
        <p14:creationId xmlns:p14="http://schemas.microsoft.com/office/powerpoint/2010/main" val="380604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282175-58B6-4FBC-ADCF-9E99C9812C4E}"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68352-1F4A-4C48-B100-830BE49B855B}" type="slidenum">
              <a:rPr lang="en-US" smtClean="0"/>
              <a:t>‹#›</a:t>
            </a:fld>
            <a:endParaRPr lang="en-US"/>
          </a:p>
        </p:txBody>
      </p:sp>
    </p:spTree>
    <p:extLst>
      <p:ext uri="{BB962C8B-B14F-4D97-AF65-F5344CB8AC3E}">
        <p14:creationId xmlns:p14="http://schemas.microsoft.com/office/powerpoint/2010/main" val="165997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282175-58B6-4FBC-ADCF-9E99C9812C4E}"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68352-1F4A-4C48-B100-830BE49B855B}" type="slidenum">
              <a:rPr lang="en-US" smtClean="0"/>
              <a:t>‹#›</a:t>
            </a:fld>
            <a:endParaRPr lang="en-US"/>
          </a:p>
        </p:txBody>
      </p:sp>
    </p:spTree>
    <p:extLst>
      <p:ext uri="{BB962C8B-B14F-4D97-AF65-F5344CB8AC3E}">
        <p14:creationId xmlns:p14="http://schemas.microsoft.com/office/powerpoint/2010/main" val="168430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282175-58B6-4FBC-ADCF-9E99C9812C4E}"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68352-1F4A-4C48-B100-830BE49B855B}" type="slidenum">
              <a:rPr lang="en-US" smtClean="0"/>
              <a:t>‹#›</a:t>
            </a:fld>
            <a:endParaRPr lang="en-US"/>
          </a:p>
        </p:txBody>
      </p:sp>
    </p:spTree>
    <p:extLst>
      <p:ext uri="{BB962C8B-B14F-4D97-AF65-F5344CB8AC3E}">
        <p14:creationId xmlns:p14="http://schemas.microsoft.com/office/powerpoint/2010/main" val="346834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82175-58B6-4FBC-ADCF-9E99C9812C4E}"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68352-1F4A-4C48-B100-830BE49B855B}" type="slidenum">
              <a:rPr lang="en-US" smtClean="0"/>
              <a:t>‹#›</a:t>
            </a:fld>
            <a:endParaRPr lang="en-US"/>
          </a:p>
        </p:txBody>
      </p:sp>
    </p:spTree>
    <p:extLst>
      <p:ext uri="{BB962C8B-B14F-4D97-AF65-F5344CB8AC3E}">
        <p14:creationId xmlns:p14="http://schemas.microsoft.com/office/powerpoint/2010/main" val="115846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282175-58B6-4FBC-ADCF-9E99C9812C4E}"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68352-1F4A-4C48-B100-830BE49B855B}" type="slidenum">
              <a:rPr lang="en-US" smtClean="0"/>
              <a:t>‹#›</a:t>
            </a:fld>
            <a:endParaRPr lang="en-US"/>
          </a:p>
        </p:txBody>
      </p:sp>
    </p:spTree>
    <p:extLst>
      <p:ext uri="{BB962C8B-B14F-4D97-AF65-F5344CB8AC3E}">
        <p14:creationId xmlns:p14="http://schemas.microsoft.com/office/powerpoint/2010/main" val="205047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282175-58B6-4FBC-ADCF-9E99C9812C4E}"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68352-1F4A-4C48-B100-830BE49B855B}" type="slidenum">
              <a:rPr lang="en-US" smtClean="0"/>
              <a:t>‹#›</a:t>
            </a:fld>
            <a:endParaRPr lang="en-US"/>
          </a:p>
        </p:txBody>
      </p:sp>
    </p:spTree>
    <p:extLst>
      <p:ext uri="{BB962C8B-B14F-4D97-AF65-F5344CB8AC3E}">
        <p14:creationId xmlns:p14="http://schemas.microsoft.com/office/powerpoint/2010/main" val="2130163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82175-58B6-4FBC-ADCF-9E99C9812C4E}" type="datetimeFigureOut">
              <a:rPr lang="en-US" smtClean="0"/>
              <a:t>8/31/2023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68352-1F4A-4C48-B100-830BE49B855B}" type="slidenum">
              <a:rPr lang="en-US" smtClean="0"/>
              <a:t>‹#›</a:t>
            </a:fld>
            <a:endParaRPr lang="en-US"/>
          </a:p>
        </p:txBody>
      </p:sp>
    </p:spTree>
    <p:extLst>
      <p:ext uri="{BB962C8B-B14F-4D97-AF65-F5344CB8AC3E}">
        <p14:creationId xmlns:p14="http://schemas.microsoft.com/office/powerpoint/2010/main" val="3254719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83C9313-928D-87A5-D42A-3BA23690D0DB}"/>
              </a:ext>
            </a:extLst>
          </p:cNvPr>
          <p:cNvSpPr>
            <a:spLocks noGrp="1"/>
          </p:cNvSpPr>
          <p:nvPr>
            <p:ph type="subTitle" idx="1"/>
          </p:nvPr>
        </p:nvSpPr>
        <p:spPr>
          <a:xfrm>
            <a:off x="4022103" y="3564330"/>
            <a:ext cx="7554012" cy="903975"/>
          </a:xfrm>
        </p:spPr>
        <p:txBody>
          <a:bodyPr/>
          <a:lstStyle/>
          <a:p>
            <a:pPr algn="l"/>
            <a:r>
              <a:rPr lang="en-US" altLang="en-US" dirty="0">
                <a:solidFill>
                  <a:schemeClr val="tx1">
                    <a:lumMod val="85000"/>
                    <a:lumOff val="15000"/>
                  </a:schemeClr>
                </a:solidFill>
                <a:latin typeface="+mn-lt"/>
              </a:rPr>
              <a:t>Insert Your Name, Title, and Organization</a:t>
            </a:r>
          </a:p>
        </p:txBody>
      </p:sp>
    </p:spTree>
    <p:extLst>
      <p:ext uri="{BB962C8B-B14F-4D97-AF65-F5344CB8AC3E}">
        <p14:creationId xmlns:p14="http://schemas.microsoft.com/office/powerpoint/2010/main" val="3499977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5C207-36F3-6874-DF46-B01710D33247}"/>
              </a:ext>
            </a:extLst>
          </p:cNvPr>
          <p:cNvSpPr>
            <a:spLocks noGrp="1"/>
          </p:cNvSpPr>
          <p:nvPr>
            <p:ph type="title"/>
          </p:nvPr>
        </p:nvSpPr>
        <p:spPr/>
        <p:txBody>
          <a:bodyPr/>
          <a:lstStyle/>
          <a:p>
            <a:r>
              <a:rPr lang="en-US" altLang="en-US" dirty="0">
                <a:solidFill>
                  <a:schemeClr val="tx1">
                    <a:lumMod val="75000"/>
                    <a:lumOff val="25000"/>
                  </a:schemeClr>
                </a:solidFill>
              </a:rPr>
              <a:t>Individual School Results</a:t>
            </a:r>
            <a:endParaRPr lang="en-US" dirty="0"/>
          </a:p>
        </p:txBody>
      </p:sp>
      <p:sp>
        <p:nvSpPr>
          <p:cNvPr id="3" name="Content Placeholder 2">
            <a:extLst>
              <a:ext uri="{FF2B5EF4-FFF2-40B4-BE49-F238E27FC236}">
                <a16:creationId xmlns:a16="http://schemas.microsoft.com/office/drawing/2014/main" id="{077DA7D0-306D-21DE-B43B-11AB69575E0E}"/>
              </a:ext>
            </a:extLst>
          </p:cNvPr>
          <p:cNvSpPr>
            <a:spLocks noGrp="1"/>
          </p:cNvSpPr>
          <p:nvPr>
            <p:ph idx="1"/>
          </p:nvPr>
        </p:nvSpPr>
        <p:spPr/>
        <p:txBody>
          <a:bodyPr/>
          <a:lstStyle/>
          <a:p>
            <a:pPr marL="685800" indent="-457200">
              <a:buClr>
                <a:srgbClr val="43A2AF"/>
              </a:buClr>
              <a:defRPr/>
            </a:pPr>
            <a:r>
              <a:rPr lang="en-US" altLang="en-US" dirty="0"/>
              <a:t>Each participating school receives a school report in about 6 weeks.</a:t>
            </a:r>
          </a:p>
          <a:p>
            <a:pPr marL="1143000" lvl="1" indent="-457200">
              <a:buClr>
                <a:srgbClr val="43A2AF"/>
              </a:buClr>
              <a:defRPr/>
            </a:pPr>
            <a:r>
              <a:rPr lang="en-US" altLang="en-US" dirty="0"/>
              <a:t>The school report covers all survey items and includes state comparisons for selected items.</a:t>
            </a:r>
          </a:p>
          <a:p>
            <a:pPr marL="1143000" lvl="1" indent="-457200">
              <a:buClr>
                <a:srgbClr val="43A2AF"/>
              </a:buClr>
              <a:defRPr/>
            </a:pPr>
            <a:r>
              <a:rPr lang="en-US" altLang="en-US" dirty="0"/>
              <a:t>Schools that participate in every administration can measure progress over time.</a:t>
            </a:r>
          </a:p>
          <a:p>
            <a:pPr marL="685800" indent="-457200">
              <a:buClr>
                <a:srgbClr val="43A2AF"/>
              </a:buClr>
              <a:defRPr/>
            </a:pPr>
            <a:r>
              <a:rPr lang="en-US" altLang="en-US" dirty="0"/>
              <a:t>Local data can be useful for a variety of                                          school and community planning efforts.</a:t>
            </a:r>
          </a:p>
          <a:p>
            <a:pPr marL="685800" indent="-457200">
              <a:buClr>
                <a:srgbClr val="43A2AF"/>
              </a:buClr>
              <a:defRPr/>
            </a:pPr>
            <a:r>
              <a:rPr lang="en-US" altLang="en-US" dirty="0"/>
              <a:t>It can be useful for grant reporting purposes                                       and to help leverage additional funding.</a:t>
            </a:r>
            <a:endParaRPr lang="en-US" altLang="en-US" sz="2800" dirty="0"/>
          </a:p>
          <a:p>
            <a:endParaRPr lang="en-US" dirty="0"/>
          </a:p>
        </p:txBody>
      </p:sp>
    </p:spTree>
    <p:extLst>
      <p:ext uri="{BB962C8B-B14F-4D97-AF65-F5344CB8AC3E}">
        <p14:creationId xmlns:p14="http://schemas.microsoft.com/office/powerpoint/2010/main" val="110973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EFFD-738F-640D-99AA-4A11A51EA1CA}"/>
              </a:ext>
            </a:extLst>
          </p:cNvPr>
          <p:cNvSpPr>
            <a:spLocks noGrp="1"/>
          </p:cNvSpPr>
          <p:nvPr>
            <p:ph type="title"/>
          </p:nvPr>
        </p:nvSpPr>
        <p:spPr/>
        <p:txBody>
          <a:bodyPr/>
          <a:lstStyle/>
          <a:p>
            <a:r>
              <a:rPr lang="en-US" altLang="en-US" dirty="0">
                <a:solidFill>
                  <a:schemeClr val="tx1">
                    <a:lumMod val="75000"/>
                    <a:lumOff val="25000"/>
                  </a:schemeClr>
                </a:solidFill>
              </a:rPr>
              <a:t>Confidentiality</a:t>
            </a:r>
            <a:endParaRPr lang="en-US" dirty="0"/>
          </a:p>
        </p:txBody>
      </p:sp>
      <p:sp>
        <p:nvSpPr>
          <p:cNvPr id="3" name="Content Placeholder 2">
            <a:extLst>
              <a:ext uri="{FF2B5EF4-FFF2-40B4-BE49-F238E27FC236}">
                <a16:creationId xmlns:a16="http://schemas.microsoft.com/office/drawing/2014/main" id="{E1676E60-59F0-1060-46B7-DEBEF45DCB9A}"/>
              </a:ext>
            </a:extLst>
          </p:cNvPr>
          <p:cNvSpPr>
            <a:spLocks noGrp="1"/>
          </p:cNvSpPr>
          <p:nvPr>
            <p:ph idx="1"/>
          </p:nvPr>
        </p:nvSpPr>
        <p:spPr>
          <a:xfrm>
            <a:off x="5133473" y="1717341"/>
            <a:ext cx="6729663" cy="4351338"/>
          </a:xfrm>
        </p:spPr>
        <p:txBody>
          <a:bodyPr/>
          <a:lstStyle/>
          <a:p>
            <a:pPr marL="685800" indent="-457200">
              <a:buClr>
                <a:srgbClr val="43A2AF"/>
              </a:buClr>
              <a:defRPr/>
            </a:pPr>
            <a:r>
              <a:rPr lang="en-US" altLang="en-US" dirty="0"/>
              <a:t>Participation is </a:t>
            </a:r>
            <a:r>
              <a:rPr lang="en-US" altLang="en-US" b="1" dirty="0"/>
              <a:t>anonymous</a:t>
            </a:r>
            <a:r>
              <a:rPr lang="en-US" altLang="en-US" dirty="0"/>
              <a:t>—the identity of the youth who participate is not collected or revealed.</a:t>
            </a:r>
          </a:p>
          <a:p>
            <a:pPr marL="685800" indent="-457200">
              <a:buClr>
                <a:srgbClr val="43A2AF"/>
              </a:buClr>
              <a:defRPr/>
            </a:pPr>
            <a:r>
              <a:rPr lang="en-US" altLang="en-US" dirty="0"/>
              <a:t>IYS produces reports at several levels; distribution rules ensure confidentiality.</a:t>
            </a:r>
            <a:endParaRPr lang="en-US" altLang="en-US" sz="1200" dirty="0"/>
          </a:p>
          <a:p>
            <a:pPr marL="914400" lvl="1" indent="-231775" eaLnBrk="1" hangingPunct="1">
              <a:buClr>
                <a:srgbClr val="43A2AF"/>
              </a:buClr>
              <a:buFont typeface="Arial" panose="020B0604020202020204" pitchFamily="34" charset="0"/>
              <a:buChar char="•"/>
              <a:defRPr/>
            </a:pPr>
            <a:r>
              <a:rPr lang="en-US" altLang="en-US" sz="1900" b="1" dirty="0"/>
              <a:t>School reports: </a:t>
            </a:r>
            <a:r>
              <a:rPr lang="en-US" altLang="en-US" sz="1900" dirty="0"/>
              <a:t>compiled survey data is shared only with the school principal. </a:t>
            </a:r>
          </a:p>
          <a:p>
            <a:pPr marL="914400" lvl="1" indent="-231775" eaLnBrk="1" hangingPunct="1">
              <a:buClr>
                <a:srgbClr val="43A2AF"/>
              </a:buClr>
              <a:buFont typeface="Arial" panose="020B0604020202020204" pitchFamily="34" charset="0"/>
              <a:buChar char="•"/>
              <a:defRPr/>
            </a:pPr>
            <a:r>
              <a:rPr lang="en-US" altLang="en-US" sz="1900" b="1" dirty="0"/>
              <a:t>District reports </a:t>
            </a:r>
            <a:r>
              <a:rPr lang="en-US" altLang="en-US" sz="1900" dirty="0"/>
              <a:t>are produced if there are at least two participating schools at any grade level; data is shared only with the district superintendent. </a:t>
            </a:r>
          </a:p>
          <a:p>
            <a:pPr marL="914400" lvl="1" indent="-231775" eaLnBrk="1" hangingPunct="1">
              <a:buClr>
                <a:srgbClr val="43A2AF"/>
              </a:buClr>
              <a:buFont typeface="Arial" panose="020B0604020202020204" pitchFamily="34" charset="0"/>
              <a:buChar char="•"/>
              <a:defRPr/>
            </a:pPr>
            <a:r>
              <a:rPr lang="en-US" altLang="en-US" sz="1900" b="1" dirty="0"/>
              <a:t>County reports </a:t>
            </a:r>
            <a:r>
              <a:rPr lang="en-US" altLang="en-US" sz="1900" dirty="0"/>
              <a:t>are produced if there are at least two participating districts in the county. </a:t>
            </a:r>
          </a:p>
          <a:p>
            <a:endParaRPr lang="en-US" dirty="0"/>
          </a:p>
        </p:txBody>
      </p:sp>
      <p:pic>
        <p:nvPicPr>
          <p:cNvPr id="5" name="Picture 4" descr="Digital padlock art">
            <a:extLst>
              <a:ext uri="{FF2B5EF4-FFF2-40B4-BE49-F238E27FC236}">
                <a16:creationId xmlns:a16="http://schemas.microsoft.com/office/drawing/2014/main" id="{64C3DE61-5699-38D0-B380-ACBAE5CEF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153" y="2081463"/>
            <a:ext cx="4353228" cy="3200400"/>
          </a:xfrm>
          <a:prstGeom prst="rect">
            <a:avLst/>
          </a:prstGeom>
          <a:ln>
            <a:noFill/>
          </a:ln>
          <a:effectLst>
            <a:softEdge rad="112500"/>
          </a:effectLst>
        </p:spPr>
      </p:pic>
    </p:spTree>
    <p:extLst>
      <p:ext uri="{BB962C8B-B14F-4D97-AF65-F5344CB8AC3E}">
        <p14:creationId xmlns:p14="http://schemas.microsoft.com/office/powerpoint/2010/main" val="32907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6810B06-914D-D202-480E-8EFFC13E8B3E}"/>
              </a:ext>
            </a:extLst>
          </p:cNvPr>
          <p:cNvSpPr/>
          <p:nvPr/>
        </p:nvSpPr>
        <p:spPr>
          <a:xfrm>
            <a:off x="2887577" y="3248526"/>
            <a:ext cx="6304549" cy="2189748"/>
          </a:xfrm>
          <a:prstGeom prst="roundRect">
            <a:avLst/>
          </a:prstGeom>
          <a:noFill/>
          <a:ln>
            <a:solidFill>
              <a:srgbClr val="8CCAD3"/>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502F76-EA4E-6248-D4F2-7E5397C43C33}"/>
              </a:ext>
            </a:extLst>
          </p:cNvPr>
          <p:cNvSpPr>
            <a:spLocks noGrp="1"/>
          </p:cNvSpPr>
          <p:nvPr>
            <p:ph type="title"/>
          </p:nvPr>
        </p:nvSpPr>
        <p:spPr/>
        <p:txBody>
          <a:bodyPr/>
          <a:lstStyle/>
          <a:p>
            <a:r>
              <a:rPr lang="en-US" altLang="en-US" dirty="0">
                <a:solidFill>
                  <a:schemeClr val="tx1">
                    <a:lumMod val="75000"/>
                    <a:lumOff val="25000"/>
                  </a:schemeClr>
                </a:solidFill>
              </a:rPr>
              <a:t>Benefits and Bottom Line</a:t>
            </a:r>
            <a:endParaRPr lang="en-US" dirty="0"/>
          </a:p>
        </p:txBody>
      </p:sp>
      <p:sp>
        <p:nvSpPr>
          <p:cNvPr id="3" name="Content Placeholder 2">
            <a:extLst>
              <a:ext uri="{FF2B5EF4-FFF2-40B4-BE49-F238E27FC236}">
                <a16:creationId xmlns:a16="http://schemas.microsoft.com/office/drawing/2014/main" id="{23364175-59FE-BA9C-B3EC-2B71A20F6609}"/>
              </a:ext>
            </a:extLst>
          </p:cNvPr>
          <p:cNvSpPr>
            <a:spLocks noGrp="1"/>
          </p:cNvSpPr>
          <p:nvPr>
            <p:ph idx="1"/>
          </p:nvPr>
        </p:nvSpPr>
        <p:spPr>
          <a:xfrm>
            <a:off x="2691065" y="1597024"/>
            <a:ext cx="6753724" cy="4351338"/>
          </a:xfrm>
        </p:spPr>
        <p:txBody>
          <a:bodyPr>
            <a:normAutofit/>
          </a:bodyPr>
          <a:lstStyle/>
          <a:p>
            <a:pPr marL="0" indent="0">
              <a:spcBef>
                <a:spcPts val="400"/>
              </a:spcBef>
              <a:buClr>
                <a:schemeClr val="hlink"/>
              </a:buClr>
              <a:buSzPct val="80000"/>
              <a:buNone/>
              <a:defRPr/>
            </a:pPr>
            <a:r>
              <a:rPr lang="en-US" sz="2800" dirty="0">
                <a:latin typeface="+mn-lt"/>
              </a:rPr>
              <a:t>For the price of </a:t>
            </a:r>
            <a:r>
              <a:rPr lang="en-US" sz="2800" b="1" i="1" dirty="0">
                <a:latin typeface="+mn-lt"/>
              </a:rPr>
              <a:t>1 class period every 2 years</a:t>
            </a:r>
            <a:r>
              <a:rPr lang="en-US" sz="2800" dirty="0">
                <a:latin typeface="+mn-lt"/>
              </a:rPr>
              <a:t>, schools and their community partners can receive essential information to:</a:t>
            </a:r>
          </a:p>
        </p:txBody>
      </p:sp>
      <p:sp>
        <p:nvSpPr>
          <p:cNvPr id="7" name="TextBox 6">
            <a:extLst>
              <a:ext uri="{FF2B5EF4-FFF2-40B4-BE49-F238E27FC236}">
                <a16:creationId xmlns:a16="http://schemas.microsoft.com/office/drawing/2014/main" id="{A6F84C5D-17D7-805C-9A66-320AFCC7AF15}"/>
              </a:ext>
            </a:extLst>
          </p:cNvPr>
          <p:cNvSpPr txBox="1"/>
          <p:nvPr/>
        </p:nvSpPr>
        <p:spPr>
          <a:xfrm>
            <a:off x="2613861" y="3521912"/>
            <a:ext cx="7107654" cy="1600438"/>
          </a:xfrm>
          <a:prstGeom prst="rect">
            <a:avLst/>
          </a:prstGeom>
          <a:noFill/>
        </p:spPr>
        <p:txBody>
          <a:bodyPr wrap="square">
            <a:spAutoFit/>
          </a:bodyPr>
          <a:lstStyle/>
          <a:p>
            <a:pPr lvl="1">
              <a:spcBef>
                <a:spcPts val="400"/>
              </a:spcBef>
              <a:buClr>
                <a:srgbClr val="43A2AF"/>
              </a:buClr>
              <a:buSzPct val="80000"/>
              <a:buFont typeface="Wingdings" panose="05000000000000000000" pitchFamily="2" charset="2"/>
              <a:buChar char="ü"/>
              <a:defRPr/>
            </a:pPr>
            <a:r>
              <a:rPr lang="en-US" sz="2200" dirty="0">
                <a:latin typeface="+mn-lt"/>
              </a:rPr>
              <a:t> Compete for grants that infuse needed resources</a:t>
            </a:r>
          </a:p>
          <a:p>
            <a:pPr lvl="1">
              <a:spcBef>
                <a:spcPts val="400"/>
              </a:spcBef>
              <a:buClr>
                <a:srgbClr val="43A2AF"/>
              </a:buClr>
              <a:buSzPct val="80000"/>
              <a:buFont typeface="Wingdings" panose="05000000000000000000" pitchFamily="2" charset="2"/>
              <a:buChar char="ü"/>
              <a:defRPr/>
            </a:pPr>
            <a:r>
              <a:rPr lang="en-US" sz="2200" dirty="0">
                <a:latin typeface="+mn-lt"/>
              </a:rPr>
              <a:t> Reduce barriers to academic success </a:t>
            </a:r>
          </a:p>
          <a:p>
            <a:pPr lvl="1">
              <a:spcBef>
                <a:spcPts val="400"/>
              </a:spcBef>
              <a:buClr>
                <a:srgbClr val="43A2AF"/>
              </a:buClr>
              <a:buSzPct val="80000"/>
              <a:buFont typeface="Wingdings" panose="05000000000000000000" pitchFamily="2" charset="2"/>
              <a:buChar char="ü"/>
              <a:defRPr/>
            </a:pPr>
            <a:r>
              <a:rPr lang="en-US" sz="2200" dirty="0">
                <a:latin typeface="+mn-lt"/>
              </a:rPr>
              <a:t> Track changes in health behaviors</a:t>
            </a:r>
          </a:p>
          <a:p>
            <a:pPr lvl="1">
              <a:spcBef>
                <a:spcPts val="400"/>
              </a:spcBef>
              <a:buClr>
                <a:srgbClr val="43A2AF"/>
              </a:buClr>
              <a:buSzPct val="80000"/>
              <a:buFont typeface="Wingdings" panose="05000000000000000000" pitchFamily="2" charset="2"/>
              <a:buChar char="ü"/>
              <a:defRPr/>
            </a:pPr>
            <a:r>
              <a:rPr lang="en-US" sz="2200" dirty="0">
                <a:latin typeface="+mn-lt"/>
              </a:rPr>
              <a:t> Guide local community coalition efforts</a:t>
            </a:r>
          </a:p>
        </p:txBody>
      </p:sp>
      <p:pic>
        <p:nvPicPr>
          <p:cNvPr id="12" name="Picture 5" descr="MCj03120940000[1]">
            <a:extLst>
              <a:ext uri="{FF2B5EF4-FFF2-40B4-BE49-F238E27FC236}">
                <a16:creationId xmlns:a16="http://schemas.microsoft.com/office/drawing/2014/main" id="{2AA1D4CC-751F-9B52-D10D-451B5F9DD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007809" y="1433680"/>
            <a:ext cx="1733550" cy="121920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9012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27431-0D5F-170A-27B8-D209FA9061B0}"/>
              </a:ext>
            </a:extLst>
          </p:cNvPr>
          <p:cNvSpPr>
            <a:spLocks noGrp="1"/>
          </p:cNvSpPr>
          <p:nvPr>
            <p:ph type="title"/>
          </p:nvPr>
        </p:nvSpPr>
        <p:spPr>
          <a:xfrm>
            <a:off x="417094" y="365125"/>
            <a:ext cx="10515600" cy="1325563"/>
          </a:xfrm>
        </p:spPr>
        <p:txBody>
          <a:bodyPr/>
          <a:lstStyle/>
          <a:p>
            <a:r>
              <a:rPr lang="en-US" altLang="en-US" dirty="0">
                <a:solidFill>
                  <a:schemeClr val="tx1">
                    <a:lumMod val="75000"/>
                    <a:lumOff val="25000"/>
                  </a:schemeClr>
                </a:solidFill>
              </a:rPr>
              <a:t>Resources</a:t>
            </a:r>
            <a:endParaRPr lang="en-US" dirty="0"/>
          </a:p>
        </p:txBody>
      </p:sp>
      <p:sp>
        <p:nvSpPr>
          <p:cNvPr id="3" name="Content Placeholder 2">
            <a:extLst>
              <a:ext uri="{FF2B5EF4-FFF2-40B4-BE49-F238E27FC236}">
                <a16:creationId xmlns:a16="http://schemas.microsoft.com/office/drawing/2014/main" id="{2F284DE5-A890-5542-72D5-459AD9DE232D}"/>
              </a:ext>
            </a:extLst>
          </p:cNvPr>
          <p:cNvSpPr>
            <a:spLocks noGrp="1"/>
          </p:cNvSpPr>
          <p:nvPr>
            <p:ph idx="1"/>
          </p:nvPr>
        </p:nvSpPr>
        <p:spPr>
          <a:xfrm>
            <a:off x="838200" y="1825625"/>
            <a:ext cx="10515600" cy="508501"/>
          </a:xfrm>
        </p:spPr>
        <p:txBody>
          <a:bodyPr>
            <a:normAutofit lnSpcReduction="10000"/>
          </a:bodyPr>
          <a:lstStyle/>
          <a:p>
            <a:pPr marL="0" indent="0" eaLnBrk="1" fontAlgn="auto" hangingPunct="1">
              <a:lnSpc>
                <a:spcPct val="80000"/>
              </a:lnSpc>
              <a:buNone/>
              <a:defRPr/>
            </a:pPr>
            <a:r>
              <a:rPr lang="en-US" altLang="en-US" sz="3600" dirty="0">
                <a:solidFill>
                  <a:schemeClr val="tx1">
                    <a:lumMod val="85000"/>
                    <a:lumOff val="15000"/>
                  </a:schemeClr>
                </a:solidFill>
              </a:rPr>
              <a:t>[INSERT YOUR CONTACT INFORMATION]</a:t>
            </a:r>
          </a:p>
          <a:p>
            <a:pPr marL="609600" indent="-609600" eaLnBrk="1" fontAlgn="auto" hangingPunct="1">
              <a:lnSpc>
                <a:spcPct val="80000"/>
              </a:lnSpc>
              <a:buFont typeface="Wingdings" panose="05000000000000000000" pitchFamily="2" charset="2"/>
              <a:buNone/>
              <a:defRPr/>
            </a:pPr>
            <a:endParaRPr lang="en-US" altLang="en-US" sz="2400" dirty="0">
              <a:solidFill>
                <a:schemeClr val="tx1">
                  <a:lumMod val="75000"/>
                  <a:lumOff val="25000"/>
                </a:schemeClr>
              </a:solidFill>
            </a:endParaRPr>
          </a:p>
        </p:txBody>
      </p:sp>
      <p:pic>
        <p:nvPicPr>
          <p:cNvPr id="26" name="Picture 25" descr="A white background with orange border">
            <a:extLst>
              <a:ext uri="{FF2B5EF4-FFF2-40B4-BE49-F238E27FC236}">
                <a16:creationId xmlns:a16="http://schemas.microsoft.com/office/drawing/2014/main" id="{A1AD9D72-5C25-A9F9-AB62-3DA7F956220B}"/>
              </a:ext>
            </a:extLst>
          </p:cNvPr>
          <p:cNvPicPr>
            <a:picLocks noChangeAspect="1"/>
          </p:cNvPicPr>
          <p:nvPr/>
        </p:nvPicPr>
        <p:blipFill rotWithShape="1">
          <a:blip r:embed="rId3">
            <a:extLst>
              <a:ext uri="{28A0092B-C50C-407E-A947-70E740481C1C}">
                <a14:useLocalDpi xmlns:a14="http://schemas.microsoft.com/office/drawing/2010/main" val="0"/>
              </a:ext>
            </a:extLst>
          </a:blip>
          <a:srcRect t="92982"/>
          <a:stretch/>
        </p:blipFill>
        <p:spPr>
          <a:xfrm>
            <a:off x="494636" y="4167090"/>
            <a:ext cx="11420637" cy="10374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1282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DB41-9D1A-4BA2-A923-5E0CB0565E74}"/>
              </a:ext>
            </a:extLst>
          </p:cNvPr>
          <p:cNvSpPr>
            <a:spLocks noGrp="1"/>
          </p:cNvSpPr>
          <p:nvPr>
            <p:ph type="title"/>
          </p:nvPr>
        </p:nvSpPr>
        <p:spPr/>
        <p:txBody>
          <a:bodyPr/>
          <a:lstStyle/>
          <a:p>
            <a:r>
              <a:rPr lang="en-US" dirty="0"/>
              <a:t>Questions?</a:t>
            </a:r>
          </a:p>
        </p:txBody>
      </p:sp>
      <p:pic>
        <p:nvPicPr>
          <p:cNvPr id="9" name="Content Placeholder 8" descr="Teacher pointing at pupils">
            <a:extLst>
              <a:ext uri="{FF2B5EF4-FFF2-40B4-BE49-F238E27FC236}">
                <a16:creationId xmlns:a16="http://schemas.microsoft.com/office/drawing/2014/main" id="{A32D5409-F20E-3B1C-26FC-1EEF9E11C5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4229" y="1539875"/>
            <a:ext cx="6526368" cy="4351338"/>
          </a:xfrm>
          <a:prstGeom prst="rect">
            <a:avLst/>
          </a:prstGeom>
          <a:ln>
            <a:noFill/>
          </a:ln>
          <a:effectLst>
            <a:softEdge rad="112500"/>
          </a:effectLst>
        </p:spPr>
      </p:pic>
    </p:spTree>
    <p:extLst>
      <p:ext uri="{BB962C8B-B14F-4D97-AF65-F5344CB8AC3E}">
        <p14:creationId xmlns:p14="http://schemas.microsoft.com/office/powerpoint/2010/main" val="30857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67635-36ED-8BF6-2A7C-C7CC5BA797B1}"/>
              </a:ext>
            </a:extLst>
          </p:cNvPr>
          <p:cNvSpPr>
            <a:spLocks noGrp="1"/>
          </p:cNvSpPr>
          <p:nvPr>
            <p:ph type="title"/>
          </p:nvPr>
        </p:nvSpPr>
        <p:spPr/>
        <p:txBody>
          <a:bodyPr/>
          <a:lstStyle/>
          <a:p>
            <a:r>
              <a:rPr lang="en-US" altLang="en-US" dirty="0">
                <a:solidFill>
                  <a:schemeClr val="tx1">
                    <a:lumMod val="75000"/>
                    <a:lumOff val="25000"/>
                  </a:schemeClr>
                </a:solidFill>
              </a:rPr>
              <a:t>What is IYS?</a:t>
            </a:r>
            <a:endParaRPr lang="en-US" dirty="0"/>
          </a:p>
        </p:txBody>
      </p:sp>
      <p:sp>
        <p:nvSpPr>
          <p:cNvPr id="3" name="Content Placeholder 2">
            <a:extLst>
              <a:ext uri="{FF2B5EF4-FFF2-40B4-BE49-F238E27FC236}">
                <a16:creationId xmlns:a16="http://schemas.microsoft.com/office/drawing/2014/main" id="{433EF030-A266-0AD4-DD36-4AD6FEFD43AC}"/>
              </a:ext>
            </a:extLst>
          </p:cNvPr>
          <p:cNvSpPr>
            <a:spLocks noGrp="1"/>
          </p:cNvSpPr>
          <p:nvPr>
            <p:ph idx="1"/>
          </p:nvPr>
        </p:nvSpPr>
        <p:spPr/>
        <p:txBody>
          <a:bodyPr/>
          <a:lstStyle/>
          <a:p>
            <a:pPr marL="685800" indent="-457200">
              <a:spcAft>
                <a:spcPct val="0"/>
              </a:spcAft>
              <a:buClr>
                <a:srgbClr val="43A2AF"/>
              </a:buClr>
              <a:defRPr/>
            </a:pPr>
            <a:r>
              <a:rPr lang="en-US" altLang="en-US" dirty="0"/>
              <a:t>The Illinois Youth Survey (IYS) is a </a:t>
            </a:r>
            <a:r>
              <a:rPr lang="en-US" altLang="en-US" b="1" dirty="0"/>
              <a:t>self‐report </a:t>
            </a:r>
            <a:r>
              <a:rPr lang="en-US" altLang="en-US" dirty="0"/>
              <a:t>adolescent survey administered in Illinois schools. It is funded entirely by the Illinois Department of Human Services (IDHS). </a:t>
            </a:r>
          </a:p>
          <a:p>
            <a:pPr marL="685800" indent="-457200">
              <a:spcAft>
                <a:spcPct val="0"/>
              </a:spcAft>
              <a:buClr>
                <a:srgbClr val="43A2AF"/>
              </a:buClr>
              <a:defRPr/>
            </a:pPr>
            <a:r>
              <a:rPr lang="en-US" altLang="en-US" dirty="0"/>
              <a:t>Conducted since 1993.</a:t>
            </a:r>
          </a:p>
          <a:p>
            <a:pPr marL="685800" indent="-457200">
              <a:spcAft>
                <a:spcPct val="0"/>
              </a:spcAft>
              <a:buClr>
                <a:srgbClr val="43A2AF"/>
              </a:buClr>
              <a:defRPr/>
            </a:pPr>
            <a:r>
              <a:rPr lang="en-US" altLang="en-US" dirty="0"/>
              <a:t>The Center for Prevention Research and Development (CPRD) at the University of Illinois has been the state contractor since January 2011.</a:t>
            </a:r>
          </a:p>
          <a:p>
            <a:pPr marL="685800" indent="-457200">
              <a:spcAft>
                <a:spcPct val="0"/>
              </a:spcAft>
              <a:buClr>
                <a:srgbClr val="43A2AF"/>
              </a:buClr>
              <a:defRPr/>
            </a:pPr>
            <a:r>
              <a:rPr lang="en-US" altLang="en-US" dirty="0"/>
              <a:t>All public and private schools in Illinois are welcome to participate.</a:t>
            </a:r>
          </a:p>
          <a:p>
            <a:endParaRPr lang="en-US" dirty="0"/>
          </a:p>
        </p:txBody>
      </p:sp>
    </p:spTree>
    <p:extLst>
      <p:ext uri="{BB962C8B-B14F-4D97-AF65-F5344CB8AC3E}">
        <p14:creationId xmlns:p14="http://schemas.microsoft.com/office/powerpoint/2010/main" val="1007831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9581-F2FA-4E9D-26BB-F9A007FBDB86}"/>
              </a:ext>
            </a:extLst>
          </p:cNvPr>
          <p:cNvSpPr>
            <a:spLocks noGrp="1"/>
          </p:cNvSpPr>
          <p:nvPr>
            <p:ph type="title"/>
          </p:nvPr>
        </p:nvSpPr>
        <p:spPr/>
        <p:txBody>
          <a:bodyPr/>
          <a:lstStyle/>
          <a:p>
            <a:r>
              <a:rPr lang="en-US" altLang="en-US" dirty="0">
                <a:solidFill>
                  <a:schemeClr val="tx1">
                    <a:lumMod val="75000"/>
                    <a:lumOff val="25000"/>
                  </a:schemeClr>
                </a:solidFill>
              </a:rPr>
              <a:t>Purpose</a:t>
            </a:r>
            <a:endParaRPr lang="en-US" dirty="0"/>
          </a:p>
        </p:txBody>
      </p:sp>
      <p:sp>
        <p:nvSpPr>
          <p:cNvPr id="3" name="Content Placeholder 2">
            <a:extLst>
              <a:ext uri="{FF2B5EF4-FFF2-40B4-BE49-F238E27FC236}">
                <a16:creationId xmlns:a16="http://schemas.microsoft.com/office/drawing/2014/main" id="{F986DAAF-649E-6DA2-2DB0-BB24E87FE3CB}"/>
              </a:ext>
            </a:extLst>
          </p:cNvPr>
          <p:cNvSpPr>
            <a:spLocks noGrp="1"/>
          </p:cNvSpPr>
          <p:nvPr>
            <p:ph idx="1"/>
          </p:nvPr>
        </p:nvSpPr>
        <p:spPr>
          <a:xfrm>
            <a:off x="838200" y="1825625"/>
            <a:ext cx="6140116" cy="4351338"/>
          </a:xfrm>
        </p:spPr>
        <p:txBody>
          <a:bodyPr/>
          <a:lstStyle/>
          <a:p>
            <a:pPr marL="0" indent="0" eaLnBrk="1" hangingPunct="1">
              <a:buFont typeface="Calibri" panose="020F0502020204030204" pitchFamily="34" charset="0"/>
              <a:buNone/>
              <a:defRPr/>
            </a:pPr>
            <a:r>
              <a:rPr lang="en-US" altLang="en-US" dirty="0"/>
              <a:t>IYS is designed to gather information from youth about a variety of health and social indicators, including:</a:t>
            </a:r>
          </a:p>
          <a:p>
            <a:pPr eaLnBrk="1" hangingPunct="1">
              <a:defRPr/>
            </a:pPr>
            <a:endParaRPr lang="en-US" altLang="en-US" sz="1000" dirty="0"/>
          </a:p>
          <a:p>
            <a:pPr marL="457200" lvl="1" indent="-228600" eaLnBrk="1" hangingPunct="1">
              <a:buClr>
                <a:srgbClr val="43A2AF"/>
              </a:buClr>
              <a:buFont typeface="Arial" panose="020B0604020202020204" pitchFamily="34" charset="0"/>
              <a:buChar char="•"/>
              <a:defRPr/>
            </a:pPr>
            <a:r>
              <a:rPr lang="en-US" altLang="en-US" sz="2000" dirty="0"/>
              <a:t>Substance use (ATOD)</a:t>
            </a:r>
          </a:p>
          <a:p>
            <a:pPr marL="457200" lvl="1" indent="-228600" eaLnBrk="1" hangingPunct="1">
              <a:buClr>
                <a:srgbClr val="43A2AF"/>
              </a:buClr>
              <a:buFont typeface="Arial" panose="020B0604020202020204" pitchFamily="34" charset="0"/>
              <a:buChar char="•"/>
              <a:defRPr/>
            </a:pPr>
            <a:r>
              <a:rPr lang="en-US" altLang="en-US" sz="2000" dirty="0"/>
              <a:t>Violence and bullying</a:t>
            </a:r>
          </a:p>
          <a:p>
            <a:pPr marL="457200" lvl="1" indent="-228600" eaLnBrk="1" hangingPunct="1">
              <a:buClr>
                <a:srgbClr val="43A2AF"/>
              </a:buClr>
              <a:buFont typeface="Arial" panose="020B0604020202020204" pitchFamily="34" charset="0"/>
              <a:buChar char="•"/>
              <a:defRPr/>
            </a:pPr>
            <a:r>
              <a:rPr lang="en-US" altLang="en-US" sz="2000" dirty="0"/>
              <a:t>Perceptions of school climate</a:t>
            </a:r>
          </a:p>
          <a:p>
            <a:pPr marL="457200" lvl="1" indent="-228600" eaLnBrk="1" hangingPunct="1">
              <a:buClr>
                <a:srgbClr val="43A2AF"/>
              </a:buClr>
              <a:buFont typeface="Arial" panose="020B0604020202020204" pitchFamily="34" charset="0"/>
              <a:buChar char="•"/>
              <a:defRPr/>
            </a:pPr>
            <a:r>
              <a:rPr lang="en-US" altLang="en-US" sz="2000" dirty="0"/>
              <a:t>Depression</a:t>
            </a:r>
          </a:p>
          <a:p>
            <a:pPr marL="457200" lvl="1" indent="-228600" eaLnBrk="1" hangingPunct="1">
              <a:buClr>
                <a:srgbClr val="43A2AF"/>
              </a:buClr>
              <a:buFont typeface="Arial" panose="020B0604020202020204" pitchFamily="34" charset="0"/>
              <a:buChar char="•"/>
              <a:defRPr/>
            </a:pPr>
            <a:r>
              <a:rPr lang="en-US" altLang="en-US" sz="2000" dirty="0"/>
              <a:t>Nutrition and fitness</a:t>
            </a:r>
          </a:p>
          <a:p>
            <a:endParaRPr lang="en-US" dirty="0"/>
          </a:p>
        </p:txBody>
      </p:sp>
      <p:pic>
        <p:nvPicPr>
          <p:cNvPr id="14" name="Picture 13" descr="Cartoon checklist and pencil">
            <a:extLst>
              <a:ext uri="{FF2B5EF4-FFF2-40B4-BE49-F238E27FC236}">
                <a16:creationId xmlns:a16="http://schemas.microsoft.com/office/drawing/2014/main" id="{8C91A5AB-67BD-7C61-1CFC-453EEE488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189" y="2195764"/>
            <a:ext cx="4178968" cy="3134226"/>
          </a:xfrm>
          <a:prstGeom prst="rect">
            <a:avLst/>
          </a:prstGeom>
          <a:ln>
            <a:noFill/>
          </a:ln>
          <a:effectLst>
            <a:softEdge rad="112500"/>
          </a:effectLst>
        </p:spPr>
      </p:pic>
    </p:spTree>
    <p:extLst>
      <p:ext uri="{BB962C8B-B14F-4D97-AF65-F5344CB8AC3E}">
        <p14:creationId xmlns:p14="http://schemas.microsoft.com/office/powerpoint/2010/main" val="156126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2AD6-FA6B-72FE-B37A-F6291A123BA0}"/>
              </a:ext>
            </a:extLst>
          </p:cNvPr>
          <p:cNvSpPr>
            <a:spLocks noGrp="1"/>
          </p:cNvSpPr>
          <p:nvPr>
            <p:ph type="title"/>
          </p:nvPr>
        </p:nvSpPr>
        <p:spPr/>
        <p:txBody>
          <a:bodyPr/>
          <a:lstStyle/>
          <a:p>
            <a:r>
              <a:rPr lang="en-US" altLang="en-US" dirty="0">
                <a:solidFill>
                  <a:schemeClr val="tx1">
                    <a:lumMod val="75000"/>
                    <a:lumOff val="25000"/>
                  </a:schemeClr>
                </a:solidFill>
              </a:rPr>
              <a:t>How is IYS Administered? </a:t>
            </a:r>
            <a:endParaRPr lang="en-US" dirty="0"/>
          </a:p>
        </p:txBody>
      </p:sp>
      <p:sp>
        <p:nvSpPr>
          <p:cNvPr id="3" name="Content Placeholder 2">
            <a:extLst>
              <a:ext uri="{FF2B5EF4-FFF2-40B4-BE49-F238E27FC236}">
                <a16:creationId xmlns:a16="http://schemas.microsoft.com/office/drawing/2014/main" id="{D3130ACC-7D62-AC0A-8218-CF1BDD228A87}"/>
              </a:ext>
            </a:extLst>
          </p:cNvPr>
          <p:cNvSpPr>
            <a:spLocks noGrp="1"/>
          </p:cNvSpPr>
          <p:nvPr>
            <p:ph idx="1"/>
          </p:nvPr>
        </p:nvSpPr>
        <p:spPr/>
        <p:txBody>
          <a:bodyPr/>
          <a:lstStyle/>
          <a:p>
            <a:pPr marL="685800" indent="-457200" eaLnBrk="1" fontAlgn="auto" hangingPunct="1">
              <a:buClr>
                <a:srgbClr val="43A2AF"/>
              </a:buClr>
              <a:defRPr/>
            </a:pPr>
            <a:r>
              <a:rPr lang="en-US" altLang="en-US" dirty="0"/>
              <a:t>The survey is given to students in 8</a:t>
            </a:r>
            <a:r>
              <a:rPr lang="en-US" altLang="en-US" baseline="30000" dirty="0"/>
              <a:t>th</a:t>
            </a:r>
            <a:r>
              <a:rPr lang="en-US" altLang="en-US" dirty="0"/>
              <a:t>,  10</a:t>
            </a:r>
            <a:r>
              <a:rPr lang="en-US" altLang="en-US" baseline="30000" dirty="0"/>
              <a:t>th</a:t>
            </a:r>
            <a:r>
              <a:rPr lang="en-US" altLang="en-US" dirty="0"/>
              <a:t>, and 12</a:t>
            </a:r>
            <a:r>
              <a:rPr lang="en-US" altLang="en-US" baseline="30000" dirty="0"/>
              <a:t>th</a:t>
            </a:r>
            <a:r>
              <a:rPr lang="en-US" altLang="en-US" dirty="0"/>
              <a:t> grades.</a:t>
            </a:r>
          </a:p>
          <a:p>
            <a:pPr marL="685800" indent="-457200" eaLnBrk="1" fontAlgn="auto" hangingPunct="1">
              <a:buClr>
                <a:srgbClr val="43A2AF"/>
              </a:buClr>
              <a:defRPr/>
            </a:pPr>
            <a:r>
              <a:rPr lang="en-US" altLang="en-US" dirty="0"/>
              <a:t>It is administered in the spring of every other school year during even numbered years (2024, 2022, etc.).</a:t>
            </a:r>
          </a:p>
          <a:p>
            <a:pPr lvl="1" indent="-457200" eaLnBrk="1" fontAlgn="auto" hangingPunct="1">
              <a:spcBef>
                <a:spcPts val="1200"/>
              </a:spcBef>
              <a:spcAft>
                <a:spcPts val="200"/>
              </a:spcAft>
              <a:buClr>
                <a:srgbClr val="43A2AF"/>
              </a:buClr>
              <a:buSzPct val="100000"/>
              <a:defRPr/>
            </a:pPr>
            <a:r>
              <a:rPr lang="en-US" altLang="en-US" sz="2800" dirty="0"/>
              <a:t>The school chooses a date between January and May to administer the survey.</a:t>
            </a:r>
          </a:p>
          <a:p>
            <a:pPr marL="685800" indent="-457200" eaLnBrk="1" fontAlgn="auto" hangingPunct="1">
              <a:buClr>
                <a:srgbClr val="43A2AF"/>
              </a:buClr>
              <a:defRPr/>
            </a:pPr>
            <a:r>
              <a:rPr lang="en-US" altLang="en-US" dirty="0"/>
              <a:t>It takes approximately one class period, or about 40 to 45 minutes.</a:t>
            </a:r>
          </a:p>
          <a:p>
            <a:pPr marL="685800" indent="-457200" eaLnBrk="1" fontAlgn="auto" hangingPunct="1">
              <a:buClr>
                <a:srgbClr val="43A2AF"/>
              </a:buClr>
              <a:defRPr/>
            </a:pPr>
            <a:r>
              <a:rPr lang="en-US" altLang="en-US" dirty="0"/>
              <a:t>There is no cost to participate or to receive results.</a:t>
            </a:r>
          </a:p>
          <a:p>
            <a:endParaRPr lang="en-US" dirty="0"/>
          </a:p>
        </p:txBody>
      </p:sp>
    </p:spTree>
    <p:extLst>
      <p:ext uri="{BB962C8B-B14F-4D97-AF65-F5344CB8AC3E}">
        <p14:creationId xmlns:p14="http://schemas.microsoft.com/office/powerpoint/2010/main" val="2975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C372-ADFB-3C70-D854-36992062A522}"/>
              </a:ext>
            </a:extLst>
          </p:cNvPr>
          <p:cNvSpPr>
            <a:spLocks noGrp="1"/>
          </p:cNvSpPr>
          <p:nvPr>
            <p:ph type="title"/>
          </p:nvPr>
        </p:nvSpPr>
        <p:spPr/>
        <p:txBody>
          <a:bodyPr/>
          <a:lstStyle/>
          <a:p>
            <a:r>
              <a:rPr lang="en-US" altLang="en-US" dirty="0">
                <a:solidFill>
                  <a:schemeClr val="tx1">
                    <a:lumMod val="75000"/>
                    <a:lumOff val="25000"/>
                  </a:schemeClr>
                </a:solidFill>
              </a:rPr>
              <a:t>Flexibility</a:t>
            </a:r>
            <a:endParaRPr lang="en-US" dirty="0"/>
          </a:p>
        </p:txBody>
      </p:sp>
      <p:sp>
        <p:nvSpPr>
          <p:cNvPr id="3" name="Content Placeholder 2">
            <a:extLst>
              <a:ext uri="{FF2B5EF4-FFF2-40B4-BE49-F238E27FC236}">
                <a16:creationId xmlns:a16="http://schemas.microsoft.com/office/drawing/2014/main" id="{0B99A01C-0E08-E134-8F7E-BB4413E8F1E1}"/>
              </a:ext>
            </a:extLst>
          </p:cNvPr>
          <p:cNvSpPr>
            <a:spLocks noGrp="1"/>
          </p:cNvSpPr>
          <p:nvPr>
            <p:ph idx="1"/>
          </p:nvPr>
        </p:nvSpPr>
        <p:spPr>
          <a:xfrm>
            <a:off x="5065294" y="1825625"/>
            <a:ext cx="6288505" cy="4351338"/>
          </a:xfrm>
        </p:spPr>
        <p:txBody>
          <a:bodyPr/>
          <a:lstStyle/>
          <a:p>
            <a:pPr marL="739775" indent="-457200">
              <a:lnSpc>
                <a:spcPct val="100000"/>
              </a:lnSpc>
              <a:spcBef>
                <a:spcPts val="600"/>
              </a:spcBef>
              <a:buClr>
                <a:srgbClr val="43A2AF"/>
              </a:buClr>
              <a:defRPr/>
            </a:pPr>
            <a:r>
              <a:rPr lang="en-US" altLang="en-US" dirty="0"/>
              <a:t> IYS is available in English or Spanish.</a:t>
            </a:r>
            <a:endParaRPr lang="en-US" altLang="en-US" sz="800" dirty="0"/>
          </a:p>
          <a:p>
            <a:pPr marL="739775" indent="-457200">
              <a:lnSpc>
                <a:spcPct val="100000"/>
              </a:lnSpc>
              <a:spcBef>
                <a:spcPts val="600"/>
              </a:spcBef>
              <a:buClr>
                <a:srgbClr val="43A2AF"/>
              </a:buClr>
              <a:defRPr/>
            </a:pPr>
            <a:r>
              <a:rPr lang="en-US" altLang="en-US" dirty="0"/>
              <a:t> Schools receive everything they need to survey about 30 days before their intended survey date.</a:t>
            </a:r>
          </a:p>
          <a:p>
            <a:pPr lvl="2">
              <a:lnSpc>
                <a:spcPct val="100000"/>
              </a:lnSpc>
              <a:spcBef>
                <a:spcPts val="600"/>
              </a:spcBef>
              <a:spcAft>
                <a:spcPts val="200"/>
              </a:spcAft>
              <a:buClr>
                <a:srgbClr val="43A2AF"/>
              </a:buClr>
              <a:buFont typeface="Wingdings" panose="05000000000000000000" pitchFamily="2" charset="2"/>
              <a:buChar char="ü"/>
              <a:defRPr/>
            </a:pPr>
            <a:r>
              <a:rPr lang="en-US" altLang="en-US" sz="2400"/>
              <a:t> Survey </a:t>
            </a:r>
            <a:r>
              <a:rPr lang="en-US" altLang="en-US" sz="2400" dirty="0"/>
              <a:t>login</a:t>
            </a:r>
          </a:p>
          <a:p>
            <a:pPr lvl="2">
              <a:lnSpc>
                <a:spcPct val="100000"/>
              </a:lnSpc>
              <a:spcBef>
                <a:spcPts val="600"/>
              </a:spcBef>
              <a:spcAft>
                <a:spcPts val="200"/>
              </a:spcAft>
              <a:buClr>
                <a:srgbClr val="43A2AF"/>
              </a:buClr>
              <a:buFont typeface="Wingdings" panose="05000000000000000000" pitchFamily="2" charset="2"/>
              <a:buChar char="ü"/>
              <a:defRPr/>
            </a:pPr>
            <a:r>
              <a:rPr lang="en-US" altLang="en-US" sz="2400" dirty="0"/>
              <a:t> Links to instructions</a:t>
            </a:r>
          </a:p>
          <a:p>
            <a:pPr lvl="2">
              <a:lnSpc>
                <a:spcPct val="100000"/>
              </a:lnSpc>
              <a:spcBef>
                <a:spcPts val="600"/>
              </a:spcBef>
              <a:spcAft>
                <a:spcPts val="200"/>
              </a:spcAft>
              <a:buClr>
                <a:srgbClr val="43A2AF"/>
              </a:buClr>
              <a:buFont typeface="Wingdings" panose="05000000000000000000" pitchFamily="2" charset="2"/>
              <a:buChar char="ü"/>
              <a:defRPr/>
            </a:pPr>
            <a:r>
              <a:rPr lang="en-US" altLang="en-US" sz="2400" dirty="0"/>
              <a:t> Parent notification form</a:t>
            </a:r>
          </a:p>
        </p:txBody>
      </p:sp>
      <p:pic>
        <p:nvPicPr>
          <p:cNvPr id="5" name="Picture 4" descr="A poster of a teacher instructions&#10;&#10;Description automatically generated with medium confidence">
            <a:extLst>
              <a:ext uri="{FF2B5EF4-FFF2-40B4-BE49-F238E27FC236}">
                <a16:creationId xmlns:a16="http://schemas.microsoft.com/office/drawing/2014/main" id="{D7E25853-70E4-D965-65E9-4C7947921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55" y="1564104"/>
            <a:ext cx="2277128" cy="2947738"/>
          </a:xfrm>
          <a:prstGeom prst="rect">
            <a:avLst/>
          </a:prstGeom>
          <a:ln>
            <a:noFill/>
          </a:ln>
          <a:effectLst>
            <a:outerShdw blurRad="292100" dist="139700" dir="2700000" algn="tl" rotWithShape="0">
              <a:srgbClr val="333333">
                <a:alpha val="65000"/>
              </a:srgbClr>
            </a:outerShdw>
          </a:effectLst>
        </p:spPr>
      </p:pic>
      <p:pic>
        <p:nvPicPr>
          <p:cNvPr id="7" name="Picture 6" descr="A close-up of a survey&#10;&#10;Description automatically generated">
            <a:extLst>
              <a:ext uri="{FF2B5EF4-FFF2-40B4-BE49-F238E27FC236}">
                <a16:creationId xmlns:a16="http://schemas.microsoft.com/office/drawing/2014/main" id="{61AB74A7-DB3D-EA9A-8D64-F5918003E3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6287" y="2213811"/>
            <a:ext cx="2274524" cy="2944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914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3AF09-2506-5335-5630-98FC346D16A3}"/>
              </a:ext>
            </a:extLst>
          </p:cNvPr>
          <p:cNvSpPr>
            <a:spLocks noGrp="1"/>
          </p:cNvSpPr>
          <p:nvPr>
            <p:ph type="title"/>
          </p:nvPr>
        </p:nvSpPr>
        <p:spPr/>
        <p:txBody>
          <a:bodyPr/>
          <a:lstStyle/>
          <a:p>
            <a:r>
              <a:rPr lang="en-US" altLang="en-US" dirty="0">
                <a:solidFill>
                  <a:schemeClr val="tx1">
                    <a:lumMod val="75000"/>
                    <a:lumOff val="25000"/>
                  </a:schemeClr>
                </a:solidFill>
              </a:rPr>
              <a:t>Validity</a:t>
            </a:r>
            <a:endParaRPr lang="en-US" dirty="0"/>
          </a:p>
        </p:txBody>
      </p:sp>
      <p:sp>
        <p:nvSpPr>
          <p:cNvPr id="3" name="Content Placeholder 2">
            <a:extLst>
              <a:ext uri="{FF2B5EF4-FFF2-40B4-BE49-F238E27FC236}">
                <a16:creationId xmlns:a16="http://schemas.microsoft.com/office/drawing/2014/main" id="{95299F93-C283-B59C-50AA-6F604FA5A2D0}"/>
              </a:ext>
            </a:extLst>
          </p:cNvPr>
          <p:cNvSpPr>
            <a:spLocks noGrp="1"/>
          </p:cNvSpPr>
          <p:nvPr>
            <p:ph idx="1"/>
          </p:nvPr>
        </p:nvSpPr>
        <p:spPr/>
        <p:txBody>
          <a:bodyPr/>
          <a:lstStyle/>
          <a:p>
            <a:pPr marL="0" indent="0" eaLnBrk="1" hangingPunct="1">
              <a:buNone/>
            </a:pPr>
            <a:r>
              <a:rPr lang="en-US" altLang="en-US" dirty="0"/>
              <a:t>IYS produces </a:t>
            </a:r>
            <a:r>
              <a:rPr lang="en-US" altLang="en-US" b="1" dirty="0"/>
              <a:t>valid results</a:t>
            </a:r>
            <a:r>
              <a:rPr lang="en-US" altLang="en-US" dirty="0"/>
              <a:t> when administered according to survey directions.</a:t>
            </a:r>
          </a:p>
          <a:p>
            <a:pPr eaLnBrk="1" hangingPunct="1"/>
            <a:endParaRPr lang="en-US" altLang="en-US" sz="1000" dirty="0"/>
          </a:p>
          <a:p>
            <a:pPr>
              <a:buClr>
                <a:srgbClr val="43A2AF"/>
              </a:buClr>
            </a:pPr>
            <a:r>
              <a:rPr lang="en-US" altLang="en-US" sz="2400" dirty="0"/>
              <a:t>Questions are carefully designed and tested.</a:t>
            </a:r>
          </a:p>
          <a:p>
            <a:pPr>
              <a:buClr>
                <a:srgbClr val="43A2AF"/>
              </a:buClr>
            </a:pPr>
            <a:r>
              <a:rPr lang="en-US" altLang="en-US" sz="2400" dirty="0"/>
              <a:t>Individual surveys are assessed for completeness, and procedures are followed for reporting missing data and inconsistent responses. </a:t>
            </a:r>
          </a:p>
          <a:p>
            <a:pPr>
              <a:buClr>
                <a:srgbClr val="43A2AF"/>
              </a:buClr>
            </a:pPr>
            <a:r>
              <a:rPr lang="en-US" altLang="en-US" sz="2400" dirty="0"/>
              <a:t>Studies of similar surveys comparing self-report to actual use have shown substantial validity.</a:t>
            </a:r>
          </a:p>
          <a:p>
            <a:pPr>
              <a:buClr>
                <a:srgbClr val="43A2AF"/>
              </a:buClr>
            </a:pPr>
            <a:r>
              <a:rPr lang="en-US" altLang="en-US" sz="2400" dirty="0"/>
              <a:t>Patterns of use revealed by the IYS are consistent with other measures.</a:t>
            </a:r>
          </a:p>
        </p:txBody>
      </p:sp>
    </p:spTree>
    <p:extLst>
      <p:ext uri="{BB962C8B-B14F-4D97-AF65-F5344CB8AC3E}">
        <p14:creationId xmlns:p14="http://schemas.microsoft.com/office/powerpoint/2010/main" val="394417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68C1-E33F-C6F8-958B-6F0155FAAB66}"/>
              </a:ext>
            </a:extLst>
          </p:cNvPr>
          <p:cNvSpPr>
            <a:spLocks noGrp="1"/>
          </p:cNvSpPr>
          <p:nvPr>
            <p:ph type="title"/>
          </p:nvPr>
        </p:nvSpPr>
        <p:spPr/>
        <p:txBody>
          <a:bodyPr/>
          <a:lstStyle/>
          <a:p>
            <a:r>
              <a:rPr lang="en-US" altLang="en-US" dirty="0">
                <a:solidFill>
                  <a:schemeClr val="tx1">
                    <a:lumMod val="75000"/>
                    <a:lumOff val="25000"/>
                  </a:schemeClr>
                </a:solidFill>
              </a:rPr>
              <a:t>Illinois School Report Card</a:t>
            </a:r>
            <a:endParaRPr lang="en-US" dirty="0"/>
          </a:p>
        </p:txBody>
      </p:sp>
      <p:sp>
        <p:nvSpPr>
          <p:cNvPr id="3" name="Content Placeholder 2">
            <a:extLst>
              <a:ext uri="{FF2B5EF4-FFF2-40B4-BE49-F238E27FC236}">
                <a16:creationId xmlns:a16="http://schemas.microsoft.com/office/drawing/2014/main" id="{072C57A4-1EF1-1C28-E74F-5C7D5B37489D}"/>
              </a:ext>
            </a:extLst>
          </p:cNvPr>
          <p:cNvSpPr>
            <a:spLocks noGrp="1"/>
          </p:cNvSpPr>
          <p:nvPr>
            <p:ph idx="1"/>
          </p:nvPr>
        </p:nvSpPr>
        <p:spPr/>
        <p:txBody>
          <a:bodyPr/>
          <a:lstStyle/>
          <a:p>
            <a:pPr>
              <a:buClr>
                <a:srgbClr val="43A2AF"/>
              </a:buClr>
            </a:pPr>
            <a:r>
              <a:rPr lang="en-US" altLang="en-US" dirty="0">
                <a:solidFill>
                  <a:schemeClr val="tx1"/>
                </a:solidFill>
              </a:rPr>
              <a:t>IYS participation is on ISBE’s Illinois Report Card! </a:t>
            </a:r>
          </a:p>
          <a:p>
            <a:endParaRPr lang="en-US" dirty="0"/>
          </a:p>
        </p:txBody>
      </p:sp>
      <p:pic>
        <p:nvPicPr>
          <p:cNvPr id="9" name="Picture 8" descr="A screenshot of a computer&#10;&#10;Description automatically generated">
            <a:extLst>
              <a:ext uri="{FF2B5EF4-FFF2-40B4-BE49-F238E27FC236}">
                <a16:creationId xmlns:a16="http://schemas.microsoft.com/office/drawing/2014/main" id="{1E8529F2-DC25-D5E7-B44D-DF70618ED871}"/>
              </a:ext>
            </a:extLst>
          </p:cNvPr>
          <p:cNvPicPr>
            <a:picLocks noChangeAspect="1"/>
          </p:cNvPicPr>
          <p:nvPr/>
        </p:nvPicPr>
        <p:blipFill rotWithShape="1">
          <a:blip r:embed="rId3">
            <a:extLst>
              <a:ext uri="{28A0092B-C50C-407E-A947-70E740481C1C}">
                <a14:useLocalDpi xmlns:a14="http://schemas.microsoft.com/office/drawing/2010/main" val="0"/>
              </a:ext>
            </a:extLst>
          </a:blip>
          <a:srcRect l="2710" t="34988" r="2974" b="29213"/>
          <a:stretch/>
        </p:blipFill>
        <p:spPr>
          <a:xfrm>
            <a:off x="3561348" y="2550695"/>
            <a:ext cx="7892715" cy="2995864"/>
          </a:xfrm>
          <a:prstGeom prst="rect">
            <a:avLst/>
          </a:prstGeom>
        </p:spPr>
      </p:pic>
      <p:pic>
        <p:nvPicPr>
          <p:cNvPr id="15" name="Picture 14" descr="A blue circle with a yellow map and white text&#10;&#10;Description automatically generated">
            <a:extLst>
              <a:ext uri="{FF2B5EF4-FFF2-40B4-BE49-F238E27FC236}">
                <a16:creationId xmlns:a16="http://schemas.microsoft.com/office/drawing/2014/main" id="{E3B62F41-0E3D-3096-E60D-C48B1EC33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48" y="1588404"/>
            <a:ext cx="4764034" cy="4764034"/>
          </a:xfrm>
          <a:prstGeom prst="rect">
            <a:avLst/>
          </a:prstGeom>
        </p:spPr>
      </p:pic>
    </p:spTree>
    <p:extLst>
      <p:ext uri="{BB962C8B-B14F-4D97-AF65-F5344CB8AC3E}">
        <p14:creationId xmlns:p14="http://schemas.microsoft.com/office/powerpoint/2010/main" val="1109329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907A-A3C4-8126-28CE-30F8D18C0724}"/>
              </a:ext>
            </a:extLst>
          </p:cNvPr>
          <p:cNvSpPr>
            <a:spLocks noGrp="1"/>
          </p:cNvSpPr>
          <p:nvPr>
            <p:ph type="title"/>
          </p:nvPr>
        </p:nvSpPr>
        <p:spPr/>
        <p:txBody>
          <a:bodyPr/>
          <a:lstStyle/>
          <a:p>
            <a:r>
              <a:rPr lang="en-US" altLang="en-US" dirty="0">
                <a:solidFill>
                  <a:schemeClr val="tx1">
                    <a:lumMod val="75000"/>
                    <a:lumOff val="25000"/>
                  </a:schemeClr>
                </a:solidFill>
              </a:rPr>
              <a:t>Why is IYS Data Important?</a:t>
            </a:r>
            <a:endParaRPr lang="en-US" dirty="0"/>
          </a:p>
        </p:txBody>
      </p:sp>
      <p:sp>
        <p:nvSpPr>
          <p:cNvPr id="3" name="Content Placeholder 2">
            <a:extLst>
              <a:ext uri="{FF2B5EF4-FFF2-40B4-BE49-F238E27FC236}">
                <a16:creationId xmlns:a16="http://schemas.microsoft.com/office/drawing/2014/main" id="{999FBA30-AF52-FE08-E634-5EC97DEDCD02}"/>
              </a:ext>
            </a:extLst>
          </p:cNvPr>
          <p:cNvSpPr>
            <a:spLocks noGrp="1"/>
          </p:cNvSpPr>
          <p:nvPr>
            <p:ph idx="1"/>
          </p:nvPr>
        </p:nvSpPr>
        <p:spPr/>
        <p:txBody>
          <a:bodyPr/>
          <a:lstStyle/>
          <a:p>
            <a:pPr marL="566928" indent="-457200">
              <a:buClr>
                <a:srgbClr val="43A2AF"/>
              </a:buClr>
              <a:defRPr/>
            </a:pPr>
            <a:r>
              <a:rPr lang="en-US" dirty="0">
                <a:solidFill>
                  <a:schemeClr val="tx1">
                    <a:lumMod val="75000"/>
                    <a:lumOff val="25000"/>
                  </a:schemeClr>
                </a:solidFill>
              </a:rPr>
              <a:t>IYS provides data to schools about what their students are </a:t>
            </a:r>
            <a:r>
              <a:rPr lang="en-US" b="1" dirty="0">
                <a:solidFill>
                  <a:schemeClr val="tx1">
                    <a:lumMod val="75000"/>
                    <a:lumOff val="25000"/>
                  </a:schemeClr>
                </a:solidFill>
              </a:rPr>
              <a:t>doing and thinking </a:t>
            </a:r>
            <a:r>
              <a:rPr lang="en-US" dirty="0">
                <a:solidFill>
                  <a:schemeClr val="tx1">
                    <a:lumMod val="75000"/>
                    <a:lumOff val="25000"/>
                  </a:schemeClr>
                </a:solidFill>
              </a:rPr>
              <a:t>in regard to emotional and health-related issues.</a:t>
            </a:r>
          </a:p>
          <a:p>
            <a:pPr marL="566928" indent="-457200">
              <a:buClr>
                <a:srgbClr val="43A2AF"/>
              </a:buClr>
              <a:defRPr/>
            </a:pPr>
            <a:r>
              <a:rPr lang="en-US" dirty="0">
                <a:solidFill>
                  <a:schemeClr val="tx1">
                    <a:lumMod val="75000"/>
                    <a:lumOff val="25000"/>
                  </a:schemeClr>
                </a:solidFill>
              </a:rPr>
              <a:t>Research shows that cost-effective youth prevention strategies should be based on </a:t>
            </a:r>
            <a:r>
              <a:rPr lang="en-US" b="1" dirty="0">
                <a:solidFill>
                  <a:schemeClr val="tx1">
                    <a:lumMod val="75000"/>
                    <a:lumOff val="25000"/>
                  </a:schemeClr>
                </a:solidFill>
              </a:rPr>
              <a:t>local, up-to-date data from youth.</a:t>
            </a:r>
          </a:p>
          <a:p>
            <a:pPr marL="566928" indent="-457200">
              <a:buClr>
                <a:srgbClr val="43A2AF"/>
              </a:buClr>
              <a:defRPr/>
            </a:pPr>
            <a:r>
              <a:rPr lang="en-US" dirty="0">
                <a:solidFill>
                  <a:schemeClr val="tx1">
                    <a:lumMod val="75000"/>
                    <a:lumOff val="25000"/>
                  </a:schemeClr>
                </a:solidFill>
              </a:rPr>
              <a:t>Data gathered through the IYS can be used to guide planning for effective prevention strategies to ultimately increase academic performance and healthy behaviors.         </a:t>
            </a:r>
          </a:p>
        </p:txBody>
      </p:sp>
    </p:spTree>
    <p:extLst>
      <p:ext uri="{BB962C8B-B14F-4D97-AF65-F5344CB8AC3E}">
        <p14:creationId xmlns:p14="http://schemas.microsoft.com/office/powerpoint/2010/main" val="313172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EF6A-27EB-C198-7D0A-E192E8B9C0FD}"/>
              </a:ext>
            </a:extLst>
          </p:cNvPr>
          <p:cNvSpPr>
            <a:spLocks noGrp="1"/>
          </p:cNvSpPr>
          <p:nvPr>
            <p:ph type="title"/>
          </p:nvPr>
        </p:nvSpPr>
        <p:spPr/>
        <p:txBody>
          <a:bodyPr/>
          <a:lstStyle/>
          <a:p>
            <a:r>
              <a:rPr lang="en-US" altLang="en-US" dirty="0">
                <a:solidFill>
                  <a:schemeClr val="tx1">
                    <a:lumMod val="75000"/>
                    <a:lumOff val="25000"/>
                  </a:schemeClr>
                </a:solidFill>
              </a:rPr>
              <a:t>Why is Prevention Important?</a:t>
            </a:r>
            <a:endParaRPr lang="en-US" dirty="0"/>
          </a:p>
        </p:txBody>
      </p:sp>
      <p:sp>
        <p:nvSpPr>
          <p:cNvPr id="3" name="Content Placeholder 2">
            <a:extLst>
              <a:ext uri="{FF2B5EF4-FFF2-40B4-BE49-F238E27FC236}">
                <a16:creationId xmlns:a16="http://schemas.microsoft.com/office/drawing/2014/main" id="{1974B5B1-5305-D0CE-53F3-7EA60BDFCEFA}"/>
              </a:ext>
            </a:extLst>
          </p:cNvPr>
          <p:cNvSpPr>
            <a:spLocks noGrp="1"/>
          </p:cNvSpPr>
          <p:nvPr>
            <p:ph idx="1"/>
          </p:nvPr>
        </p:nvSpPr>
        <p:spPr>
          <a:xfrm>
            <a:off x="838200" y="1825625"/>
            <a:ext cx="5514474" cy="4351338"/>
          </a:xfrm>
        </p:spPr>
        <p:txBody>
          <a:bodyPr/>
          <a:lstStyle/>
          <a:p>
            <a:pPr marL="109728" indent="0" eaLnBrk="1" fontAlgn="auto" hangingPunct="1">
              <a:spcAft>
                <a:spcPts val="0"/>
              </a:spcAft>
              <a:buFont typeface="Calibri" panose="020F0502020204030204" pitchFamily="34" charset="0"/>
              <a:buNone/>
              <a:defRPr/>
            </a:pPr>
            <a:r>
              <a:rPr lang="en-US" dirty="0">
                <a:solidFill>
                  <a:schemeClr val="tx1">
                    <a:lumMod val="75000"/>
                    <a:lumOff val="25000"/>
                  </a:schemeClr>
                </a:solidFill>
              </a:rPr>
              <a:t>Adolescent substance use, bullying, and other emotional and health issues are related to negative school outcomes:</a:t>
            </a:r>
          </a:p>
          <a:p>
            <a:pPr marL="365760" indent="-256032" eaLnBrk="1" fontAlgn="auto" hangingPunct="1">
              <a:spcAft>
                <a:spcPts val="0"/>
              </a:spcAft>
              <a:buFont typeface="Wingdings 3"/>
              <a:buChar char=""/>
              <a:defRPr/>
            </a:pPr>
            <a:endParaRPr lang="en-US" sz="1000" dirty="0">
              <a:solidFill>
                <a:schemeClr val="tx1">
                  <a:lumMod val="75000"/>
                  <a:lumOff val="25000"/>
                </a:schemeClr>
              </a:solidFill>
            </a:endParaRPr>
          </a:p>
          <a:p>
            <a:pPr marL="781812" lvl="1" indent="-342900" eaLnBrk="1" fontAlgn="auto" hangingPunct="1">
              <a:spcBef>
                <a:spcPts val="324"/>
              </a:spcBef>
              <a:spcAft>
                <a:spcPts val="0"/>
              </a:spcAft>
              <a:buClr>
                <a:srgbClr val="43A2AF"/>
              </a:buClr>
              <a:buFont typeface="Arial" panose="020B0604020202020204" pitchFamily="34" charset="0"/>
              <a:buChar char="•"/>
              <a:defRPr/>
            </a:pPr>
            <a:r>
              <a:rPr lang="en-US" sz="2000" dirty="0">
                <a:solidFill>
                  <a:schemeClr val="tx1">
                    <a:lumMod val="75000"/>
                    <a:lumOff val="25000"/>
                  </a:schemeClr>
                </a:solidFill>
              </a:rPr>
              <a:t>Absenteeism</a:t>
            </a:r>
          </a:p>
          <a:p>
            <a:pPr marL="781812" lvl="1" indent="-342900" eaLnBrk="1" fontAlgn="auto" hangingPunct="1">
              <a:spcBef>
                <a:spcPts val="324"/>
              </a:spcBef>
              <a:spcAft>
                <a:spcPts val="0"/>
              </a:spcAft>
              <a:buClr>
                <a:srgbClr val="43A2AF"/>
              </a:buClr>
              <a:buFont typeface="Arial" panose="020B0604020202020204" pitchFamily="34" charset="0"/>
              <a:buChar char="•"/>
              <a:defRPr/>
            </a:pPr>
            <a:r>
              <a:rPr lang="en-US" sz="2000" dirty="0">
                <a:solidFill>
                  <a:schemeClr val="tx1">
                    <a:lumMod val="75000"/>
                    <a:lumOff val="25000"/>
                  </a:schemeClr>
                </a:solidFill>
              </a:rPr>
              <a:t>Academic difficulties</a:t>
            </a:r>
          </a:p>
          <a:p>
            <a:pPr marL="781812" lvl="1" indent="-342900" eaLnBrk="1" fontAlgn="auto" hangingPunct="1">
              <a:spcBef>
                <a:spcPts val="324"/>
              </a:spcBef>
              <a:spcAft>
                <a:spcPts val="0"/>
              </a:spcAft>
              <a:buClr>
                <a:srgbClr val="43A2AF"/>
              </a:buClr>
              <a:buFont typeface="Arial" panose="020B0604020202020204" pitchFamily="34" charset="0"/>
              <a:buChar char="•"/>
              <a:defRPr/>
            </a:pPr>
            <a:r>
              <a:rPr lang="en-US" sz="2000" dirty="0">
                <a:solidFill>
                  <a:schemeClr val="tx1">
                    <a:lumMod val="75000"/>
                    <a:lumOff val="25000"/>
                  </a:schemeClr>
                </a:solidFill>
              </a:rPr>
              <a:t>Lack of motivation</a:t>
            </a:r>
          </a:p>
          <a:p>
            <a:pPr marL="781812" lvl="1" indent="-342900" eaLnBrk="1" fontAlgn="auto" hangingPunct="1">
              <a:spcBef>
                <a:spcPts val="324"/>
              </a:spcBef>
              <a:spcAft>
                <a:spcPts val="0"/>
              </a:spcAft>
              <a:buClr>
                <a:srgbClr val="43A2AF"/>
              </a:buClr>
              <a:buFont typeface="Arial" panose="020B0604020202020204" pitchFamily="34" charset="0"/>
              <a:buChar char="•"/>
              <a:defRPr/>
            </a:pPr>
            <a:r>
              <a:rPr lang="en-US" sz="2000" dirty="0">
                <a:solidFill>
                  <a:schemeClr val="tx1">
                    <a:lumMod val="75000"/>
                    <a:lumOff val="25000"/>
                  </a:schemeClr>
                </a:solidFill>
              </a:rPr>
              <a:t>Interpersonal violence</a:t>
            </a:r>
          </a:p>
          <a:p>
            <a:endParaRPr lang="en-US" dirty="0"/>
          </a:p>
        </p:txBody>
      </p:sp>
      <p:pic>
        <p:nvPicPr>
          <p:cNvPr id="11" name="Picture 10" descr="A child sitting on a window sill&#10;&#10;Description automatically generated">
            <a:extLst>
              <a:ext uri="{FF2B5EF4-FFF2-40B4-BE49-F238E27FC236}">
                <a16:creationId xmlns:a16="http://schemas.microsoft.com/office/drawing/2014/main" id="{61AD2FEE-2C37-83E9-C285-9086BD746744}"/>
              </a:ext>
            </a:extLst>
          </p:cNvPr>
          <p:cNvPicPr>
            <a:picLocks noChangeAspect="1"/>
          </p:cNvPicPr>
          <p:nvPr/>
        </p:nvPicPr>
        <p:blipFill rotWithShape="1">
          <a:blip r:embed="rId3">
            <a:extLst>
              <a:ext uri="{28A0092B-C50C-407E-A947-70E740481C1C}">
                <a14:useLocalDpi xmlns:a14="http://schemas.microsoft.com/office/drawing/2010/main" val="0"/>
              </a:ext>
            </a:extLst>
          </a:blip>
          <a:srcRect l="9171" t="30048" r="8750" b="14138"/>
          <a:stretch/>
        </p:blipFill>
        <p:spPr>
          <a:xfrm>
            <a:off x="6340643" y="1808587"/>
            <a:ext cx="5426242" cy="3689845"/>
          </a:xfrm>
          <a:prstGeom prst="rect">
            <a:avLst/>
          </a:prstGeom>
          <a:ln>
            <a:noFill/>
          </a:ln>
          <a:effectLst>
            <a:softEdge rad="112500"/>
          </a:effectLst>
        </p:spPr>
      </p:pic>
    </p:spTree>
    <p:extLst>
      <p:ext uri="{BB962C8B-B14F-4D97-AF65-F5344CB8AC3E}">
        <p14:creationId xmlns:p14="http://schemas.microsoft.com/office/powerpoint/2010/main" val="2994421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240</TotalTime>
  <Words>1280</Words>
  <Application>Microsoft Office PowerPoint</Application>
  <PresentationFormat>Widescreen</PresentationFormat>
  <Paragraphs>117</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Wingdings</vt:lpstr>
      <vt:lpstr>Wingdings 3</vt:lpstr>
      <vt:lpstr>Office Theme</vt:lpstr>
      <vt:lpstr>PowerPoint Presentation</vt:lpstr>
      <vt:lpstr>What is IYS?</vt:lpstr>
      <vt:lpstr>Purpose</vt:lpstr>
      <vt:lpstr>How is IYS Administered? </vt:lpstr>
      <vt:lpstr>Flexibility</vt:lpstr>
      <vt:lpstr>Validity</vt:lpstr>
      <vt:lpstr>Illinois School Report Card</vt:lpstr>
      <vt:lpstr>Why is IYS Data Important?</vt:lpstr>
      <vt:lpstr>Why is Prevention Important?</vt:lpstr>
      <vt:lpstr>Individual School Results</vt:lpstr>
      <vt:lpstr>Confidentiality</vt:lpstr>
      <vt:lpstr>Benefits and Bottom Line</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Coobs, Marie</dc:creator>
  <cp:lastModifiedBy>Basic, Marni</cp:lastModifiedBy>
  <cp:revision>6</cp:revision>
  <dcterms:created xsi:type="dcterms:W3CDTF">2023-04-03T13:27:11Z</dcterms:created>
  <dcterms:modified xsi:type="dcterms:W3CDTF">2023-08-31T18:13:32Z</dcterms:modified>
</cp:coreProperties>
</file>